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8"/>
  </p:notesMasterIdLst>
  <p:sldIdLst>
    <p:sldId id="280" r:id="rId5"/>
    <p:sldId id="281" r:id="rId6"/>
    <p:sldId id="318" r:id="rId7"/>
    <p:sldId id="282" r:id="rId8"/>
    <p:sldId id="285" r:id="rId9"/>
    <p:sldId id="283" r:id="rId10"/>
    <p:sldId id="284" r:id="rId11"/>
    <p:sldId id="286" r:id="rId12"/>
    <p:sldId id="287" r:id="rId13"/>
    <p:sldId id="288" r:id="rId14"/>
    <p:sldId id="289" r:id="rId15"/>
    <p:sldId id="290" r:id="rId16"/>
    <p:sldId id="291" r:id="rId17"/>
    <p:sldId id="292" r:id="rId18"/>
    <p:sldId id="294" r:id="rId19"/>
    <p:sldId id="296" r:id="rId20"/>
    <p:sldId id="297" r:id="rId21"/>
    <p:sldId id="298" r:id="rId22"/>
    <p:sldId id="299" r:id="rId23"/>
    <p:sldId id="300" r:id="rId24"/>
    <p:sldId id="301" r:id="rId25"/>
    <p:sldId id="302" r:id="rId26"/>
    <p:sldId id="303" r:id="rId27"/>
    <p:sldId id="304" r:id="rId28"/>
    <p:sldId id="305" r:id="rId29"/>
    <p:sldId id="306" r:id="rId30"/>
    <p:sldId id="310" r:id="rId31"/>
    <p:sldId id="308" r:id="rId32"/>
    <p:sldId id="311" r:id="rId33"/>
    <p:sldId id="312" r:id="rId34"/>
    <p:sldId id="314" r:id="rId35"/>
    <p:sldId id="315" r:id="rId36"/>
    <p:sldId id="326" r:id="rId37"/>
    <p:sldId id="319" r:id="rId38"/>
    <p:sldId id="320" r:id="rId39"/>
    <p:sldId id="327" r:id="rId40"/>
    <p:sldId id="313" r:id="rId41"/>
    <p:sldId id="321" r:id="rId42"/>
    <p:sldId id="322" r:id="rId43"/>
    <p:sldId id="323" r:id="rId44"/>
    <p:sldId id="324" r:id="rId45"/>
    <p:sldId id="325" r:id="rId46"/>
    <p:sldId id="328"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19" autoAdjust="0"/>
  </p:normalViewPr>
  <p:slideViewPr>
    <p:cSldViewPr snapToGrid="0">
      <p:cViewPr varScale="1">
        <p:scale>
          <a:sx n="96" d="100"/>
          <a:sy n="96" d="100"/>
        </p:scale>
        <p:origin x="86" y="1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7CCF5-DA3F-4E5F-BE7C-D8111B2BFEBA}" type="doc">
      <dgm:prSet loTypeId="urn:microsoft.com/office/officeart/2018/5/layout/Centered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E754A2A0-41CE-428B-9DDC-DCD1FD12D16A}">
      <dgm:prSet/>
      <dgm:spPr/>
      <dgm:t>
        <a:bodyPr/>
        <a:lstStyle/>
        <a:p>
          <a:pPr>
            <a:lnSpc>
              <a:spcPct val="100000"/>
            </a:lnSpc>
            <a:defRPr b="1"/>
          </a:pPr>
          <a:r>
            <a:rPr lang="en-US" dirty="0"/>
            <a:t>Red Team Security  </a:t>
          </a:r>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C2F66EED-74C3-4F36-A1D4-8AFCBB009938}">
      <dgm:prSet/>
      <dgm:spPr/>
      <dgm:t>
        <a:bodyPr/>
        <a:lstStyle/>
        <a:p>
          <a:pPr>
            <a:lnSpc>
              <a:spcPct val="100000"/>
            </a:lnSpc>
          </a:pPr>
          <a:r>
            <a:rPr lang="en-US" dirty="0"/>
            <a:t>Network Topology </a:t>
          </a:r>
        </a:p>
        <a:p>
          <a:pPr>
            <a:lnSpc>
              <a:spcPct val="100000"/>
            </a:lnSpc>
          </a:pPr>
          <a:r>
            <a:rPr lang="en-US" dirty="0"/>
            <a:t>Recon </a:t>
          </a:r>
        </a:p>
        <a:p>
          <a:pPr>
            <a:lnSpc>
              <a:spcPct val="100000"/>
            </a:lnSpc>
          </a:pPr>
          <a:r>
            <a:rPr lang="en-US" dirty="0"/>
            <a:t>Vulnerability Assessment</a:t>
          </a:r>
        </a:p>
        <a:p>
          <a:pPr>
            <a:lnSpc>
              <a:spcPct val="100000"/>
            </a:lnSpc>
          </a:pPr>
          <a:r>
            <a:rPr lang="en-US" dirty="0"/>
            <a:t>Exploitation </a:t>
          </a:r>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dgm:spPr/>
      <dgm:t>
        <a:bodyPr/>
        <a:lstStyle/>
        <a:p>
          <a:pPr>
            <a:lnSpc>
              <a:spcPct val="100000"/>
            </a:lnSpc>
            <a:defRPr b="1"/>
          </a:pPr>
          <a:r>
            <a:rPr lang="en-US" dirty="0"/>
            <a:t>Blue Team</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pPr>
            <a:lnSpc>
              <a:spcPct val="100000"/>
            </a:lnSpc>
          </a:pPr>
          <a:r>
            <a:rPr lang="en-US" dirty="0"/>
            <a:t>Log Analysis </a:t>
          </a:r>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1C1B28B7-2609-4BAA-AAAB-5801EDFD334C}">
      <dgm:prSet/>
      <dgm:spPr/>
      <dgm:t>
        <a:bodyPr/>
        <a:lstStyle/>
        <a:p>
          <a:pPr>
            <a:lnSpc>
              <a:spcPct val="100000"/>
            </a:lnSpc>
            <a:defRPr b="1"/>
          </a:pPr>
          <a:r>
            <a:rPr lang="en-US" dirty="0"/>
            <a:t>Mitigations</a:t>
          </a:r>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28C188E4-A3B1-47AF-802E-B2DED21921BA}">
      <dgm:prSet/>
      <dgm:spPr/>
      <dgm:t>
        <a:bodyPr/>
        <a:lstStyle/>
        <a:p>
          <a:pPr>
            <a:lnSpc>
              <a:spcPct val="100000"/>
            </a:lnSpc>
          </a:pPr>
          <a:r>
            <a:rPr lang="en-US" dirty="0"/>
            <a:t>Proposed Alarms </a:t>
          </a:r>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6BF509EE-1E1E-4BF7-84F4-158CD8D2DC09}">
      <dgm:prSet/>
      <dgm:spPr/>
      <dgm:t>
        <a:bodyPr/>
        <a:lstStyle/>
        <a:p>
          <a:pPr>
            <a:lnSpc>
              <a:spcPct val="100000"/>
            </a:lnSpc>
          </a:pPr>
          <a:r>
            <a:rPr lang="en-US" dirty="0"/>
            <a:t>Attack Characterisation </a:t>
          </a:r>
        </a:p>
      </dgm:t>
    </dgm:pt>
    <dgm:pt modelId="{A66C651E-305C-49C9-A282-1069A4617E85}" type="parTrans" cxnId="{E40A96C6-DC5F-42A1-9307-3B282B7BE6C8}">
      <dgm:prSet/>
      <dgm:spPr/>
      <dgm:t>
        <a:bodyPr/>
        <a:lstStyle/>
        <a:p>
          <a:endParaRPr lang="en-US"/>
        </a:p>
      </dgm:t>
    </dgm:pt>
    <dgm:pt modelId="{20224668-7462-4C4B-BD92-AE4512D3930F}" type="sibTrans" cxnId="{E40A96C6-DC5F-42A1-9307-3B282B7BE6C8}">
      <dgm:prSet/>
      <dgm:spPr/>
      <dgm:t>
        <a:bodyPr/>
        <a:lstStyle/>
        <a:p>
          <a:endParaRPr lang="en-US"/>
        </a:p>
      </dgm:t>
    </dgm:pt>
    <dgm:pt modelId="{C1BC2591-8C91-4D2E-838F-26D0C0073985}">
      <dgm:prSet/>
      <dgm:spPr/>
      <dgm:t>
        <a:bodyPr/>
        <a:lstStyle/>
        <a:p>
          <a:pPr>
            <a:lnSpc>
              <a:spcPct val="100000"/>
            </a:lnSpc>
          </a:pPr>
          <a:r>
            <a:rPr lang="en-US" dirty="0"/>
            <a:t>Mitigation Strategies </a:t>
          </a:r>
        </a:p>
      </dgm:t>
    </dgm:pt>
    <dgm:pt modelId="{7DCA0393-C91B-458E-9602-70CA0004F5AA}" type="parTrans" cxnId="{D20E76FA-21CC-446B-8735-8A5FCDFC9E0E}">
      <dgm:prSet/>
      <dgm:spPr/>
      <dgm:t>
        <a:bodyPr/>
        <a:lstStyle/>
        <a:p>
          <a:endParaRPr lang="en-US"/>
        </a:p>
      </dgm:t>
    </dgm:pt>
    <dgm:pt modelId="{472A1DB7-924E-4E35-8E55-E1EE1C624B51}" type="sibTrans" cxnId="{D20E76FA-21CC-446B-8735-8A5FCDFC9E0E}">
      <dgm:prSet/>
      <dgm:spPr/>
      <dgm:t>
        <a:bodyPr/>
        <a:lstStyle/>
        <a:p>
          <a:endParaRPr lang="en-US"/>
        </a:p>
      </dgm:t>
    </dgm:pt>
    <dgm:pt modelId="{071926C8-9E08-4BE0-A1E4-133B16FF713E}" type="pres">
      <dgm:prSet presAssocID="{E817CCF5-DA3F-4E5F-BE7C-D8111B2BFEBA}" presName="root" presStyleCnt="0">
        <dgm:presLayoutVars>
          <dgm:dir/>
          <dgm:resizeHandles val="exact"/>
        </dgm:presLayoutVars>
      </dgm:prSet>
      <dgm:spPr/>
    </dgm:pt>
    <dgm:pt modelId="{1DA6F9F3-4A7F-42F9-8B77-7BD552F03105}" type="pres">
      <dgm:prSet presAssocID="{E754A2A0-41CE-428B-9DDC-DCD1FD12D16A}" presName="compNode" presStyleCnt="0"/>
      <dgm:spPr/>
    </dgm:pt>
    <dgm:pt modelId="{AF72813A-2810-4A52-BE92-611D54918694}" type="pres">
      <dgm:prSet presAssocID="{E754A2A0-41CE-428B-9DDC-DCD1FD12D16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0FF9AC2C-F836-43CA-8259-A20F609F4C83}" type="pres">
      <dgm:prSet presAssocID="{E754A2A0-41CE-428B-9DDC-DCD1FD12D16A}" presName="iconSpace" presStyleCnt="0"/>
      <dgm:spPr/>
    </dgm:pt>
    <dgm:pt modelId="{DF27DA54-DCB6-45F4-890E-F7DCC5A4BE12}" type="pres">
      <dgm:prSet presAssocID="{E754A2A0-41CE-428B-9DDC-DCD1FD12D16A}" presName="parTx" presStyleLbl="revTx" presStyleIdx="0" presStyleCnt="6">
        <dgm:presLayoutVars>
          <dgm:chMax val="0"/>
          <dgm:chPref val="0"/>
        </dgm:presLayoutVars>
      </dgm:prSet>
      <dgm:spPr/>
    </dgm:pt>
    <dgm:pt modelId="{E3A03C26-8C60-4D73-A4C2-0678A1DD3B31}" type="pres">
      <dgm:prSet presAssocID="{E754A2A0-41CE-428B-9DDC-DCD1FD12D16A}" presName="txSpace" presStyleCnt="0"/>
      <dgm:spPr/>
    </dgm:pt>
    <dgm:pt modelId="{DD091D0A-5A25-4241-91F3-18D32B0BDD4F}" type="pres">
      <dgm:prSet presAssocID="{E754A2A0-41CE-428B-9DDC-DCD1FD12D16A}" presName="desTx" presStyleLbl="revTx" presStyleIdx="1" presStyleCnt="6">
        <dgm:presLayoutVars/>
      </dgm:prSet>
      <dgm:spPr/>
    </dgm:pt>
    <dgm:pt modelId="{2564C0D4-4875-421D-81DB-70BF6751BBA7}" type="pres">
      <dgm:prSet presAssocID="{02D8D4EF-9694-45C7-AF26-E20371B3C352}" presName="sibTrans" presStyleCnt="0"/>
      <dgm:spPr/>
    </dgm:pt>
    <dgm:pt modelId="{3076B9F9-EC92-4653-AC03-C71FD5E9A400}" type="pres">
      <dgm:prSet presAssocID="{DCCE571A-4D30-4294-ABAF-6885F619D2D9}" presName="compNode" presStyleCnt="0"/>
      <dgm:spPr/>
    </dgm:pt>
    <dgm:pt modelId="{210823F6-AC1A-46E3-9D99-A319DF497539}" type="pres">
      <dgm:prSet presAssocID="{DCCE571A-4D30-4294-ABAF-6885F619D2D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2F262968-0DF4-4BB1-BD25-0ED2829FA45D}" type="pres">
      <dgm:prSet presAssocID="{DCCE571A-4D30-4294-ABAF-6885F619D2D9}" presName="iconSpace" presStyleCnt="0"/>
      <dgm:spPr/>
    </dgm:pt>
    <dgm:pt modelId="{3C1752BD-6530-4141-80E9-9A0923780DCB}" type="pres">
      <dgm:prSet presAssocID="{DCCE571A-4D30-4294-ABAF-6885F619D2D9}" presName="parTx" presStyleLbl="revTx" presStyleIdx="2" presStyleCnt="6">
        <dgm:presLayoutVars>
          <dgm:chMax val="0"/>
          <dgm:chPref val="0"/>
        </dgm:presLayoutVars>
      </dgm:prSet>
      <dgm:spPr/>
    </dgm:pt>
    <dgm:pt modelId="{C393D316-1AB7-4A24-B8A5-3485F2713F88}" type="pres">
      <dgm:prSet presAssocID="{DCCE571A-4D30-4294-ABAF-6885F619D2D9}" presName="txSpace" presStyleCnt="0"/>
      <dgm:spPr/>
    </dgm:pt>
    <dgm:pt modelId="{7CD40649-A74C-4AD8-B9D0-2573A1955C91}" type="pres">
      <dgm:prSet presAssocID="{DCCE571A-4D30-4294-ABAF-6885F619D2D9}" presName="desTx" presStyleLbl="revTx" presStyleIdx="3" presStyleCnt="6">
        <dgm:presLayoutVars/>
      </dgm:prSet>
      <dgm:spPr/>
    </dgm:pt>
    <dgm:pt modelId="{9A7327AD-D2A8-4CB1-B3E0-7543B1D84369}" type="pres">
      <dgm:prSet presAssocID="{2C1DF6EC-6090-4926-A556-3D2417B7F2AA}" presName="sibTrans" presStyleCnt="0"/>
      <dgm:spPr/>
    </dgm:pt>
    <dgm:pt modelId="{13BCBAD6-8F08-4029-90C7-8E8A0D0733DD}" type="pres">
      <dgm:prSet presAssocID="{1C1B28B7-2609-4BAA-AAAB-5801EDFD334C}" presName="compNode" presStyleCnt="0"/>
      <dgm:spPr/>
    </dgm:pt>
    <dgm:pt modelId="{B0A3ABD2-C471-4A21-8AEF-3843C86919E1}" type="pres">
      <dgm:prSet presAssocID="{1C1B28B7-2609-4BAA-AAAB-5801EDFD334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C05B68FE-639F-4FA9-A205-D74CFD77C39F}" type="pres">
      <dgm:prSet presAssocID="{1C1B28B7-2609-4BAA-AAAB-5801EDFD334C}" presName="iconSpace" presStyleCnt="0"/>
      <dgm:spPr/>
    </dgm:pt>
    <dgm:pt modelId="{C4D97C04-1692-4931-9A64-809D862C1739}" type="pres">
      <dgm:prSet presAssocID="{1C1B28B7-2609-4BAA-AAAB-5801EDFD334C}" presName="parTx" presStyleLbl="revTx" presStyleIdx="4" presStyleCnt="6">
        <dgm:presLayoutVars>
          <dgm:chMax val="0"/>
          <dgm:chPref val="0"/>
        </dgm:presLayoutVars>
      </dgm:prSet>
      <dgm:spPr/>
    </dgm:pt>
    <dgm:pt modelId="{62A868A2-37A4-4832-B3F5-E1EA98BA3648}" type="pres">
      <dgm:prSet presAssocID="{1C1B28B7-2609-4BAA-AAAB-5801EDFD334C}" presName="txSpace" presStyleCnt="0"/>
      <dgm:spPr/>
    </dgm:pt>
    <dgm:pt modelId="{6418EBED-F111-425B-8EE2-06B8B2297A68}" type="pres">
      <dgm:prSet presAssocID="{1C1B28B7-2609-4BAA-AAAB-5801EDFD334C}" presName="desTx" presStyleLbl="revTx" presStyleIdx="5" presStyleCnt="6">
        <dgm:presLayoutVars/>
      </dgm:prSet>
      <dgm:spPr/>
    </dgm:pt>
  </dgm:ptLst>
  <dgm:cxnLst>
    <dgm:cxn modelId="{079E1015-BF7E-499A-99C0-BA5607789253}" type="presOf" srcId="{E754A2A0-41CE-428B-9DDC-DCD1FD12D16A}" destId="{DF27DA54-DCB6-45F4-890E-F7DCC5A4BE12}" srcOrd="0" destOrd="0" presId="urn:microsoft.com/office/officeart/2018/5/layout/CenteredIconLabelDescriptionList"/>
    <dgm:cxn modelId="{6D4CB933-1DF3-4BC1-A454-546CC5034B5C}" type="presOf" srcId="{C1BC2591-8C91-4D2E-838F-26D0C0073985}" destId="{6418EBED-F111-425B-8EE2-06B8B2297A68}" srcOrd="0" destOrd="1" presId="urn:microsoft.com/office/officeart/2018/5/layout/CenteredIconLabelDescriptionList"/>
    <dgm:cxn modelId="{05037335-2E5B-48BE-86A9-5372B1A16299}" srcId="{E817CCF5-DA3F-4E5F-BE7C-D8111B2BFEBA}" destId="{1C1B28B7-2609-4BAA-AAAB-5801EDFD334C}" srcOrd="2" destOrd="0" parTransId="{2BF5F791-D223-44A4-B231-6C3F4B786D08}" sibTransId="{A432C086-9156-4D32-A06E-6E237CC66D92}"/>
    <dgm:cxn modelId="{1CCE1B3A-0A40-44CD-A839-C37BCA6E0D94}" type="presOf" srcId="{B4C55E9F-B5C0-4AD1-919B-D2D83AC9CD40}" destId="{7CD40649-A74C-4AD8-B9D0-2573A1955C91}" srcOrd="0" destOrd="0" presId="urn:microsoft.com/office/officeart/2018/5/layout/CenteredIconLabelDescriptionList"/>
    <dgm:cxn modelId="{C5FF5745-4781-44B9-BC29-74DCE41C1172}" type="presOf" srcId="{DCCE571A-4D30-4294-ABAF-6885F619D2D9}" destId="{3C1752BD-6530-4141-80E9-9A0923780DCB}" srcOrd="0" destOrd="0" presId="urn:microsoft.com/office/officeart/2018/5/layout/CenteredIconLabelDescriptionList"/>
    <dgm:cxn modelId="{6F7E1B4A-66A4-466F-97C5-ED0892509BF2}" type="presOf" srcId="{28C188E4-A3B1-47AF-802E-B2DED21921BA}" destId="{6418EBED-F111-425B-8EE2-06B8B2297A68}" srcOrd="0" destOrd="0" presId="urn:microsoft.com/office/officeart/2018/5/layout/CenteredIconLabelDescriptionList"/>
    <dgm:cxn modelId="{B807BF75-BC86-4A84-AB83-7B8BC68E737C}" srcId="{1C1B28B7-2609-4BAA-AAAB-5801EDFD334C}" destId="{28C188E4-A3B1-47AF-802E-B2DED21921BA}" srcOrd="0" destOrd="0" parTransId="{C89C556F-BA69-4B68-9F7C-1121B26764B0}" sibTransId="{7BEFF1EA-4DB5-4BD3-A89B-DF0184626A1A}"/>
    <dgm:cxn modelId="{4D6131AC-1805-4438-A39D-4F587C933D11}" type="presOf" srcId="{E817CCF5-DA3F-4E5F-BE7C-D8111B2BFEBA}" destId="{071926C8-9E08-4BE0-A1E4-133B16FF713E}" srcOrd="0" destOrd="0" presId="urn:microsoft.com/office/officeart/2018/5/layout/CenteredIconLabelDescriptionList"/>
    <dgm:cxn modelId="{7A243DB8-C0B8-4718-B558-CE939B8FF03E}" srcId="{E754A2A0-41CE-428B-9DDC-DCD1FD12D16A}" destId="{C2F66EED-74C3-4F36-A1D4-8AFCBB009938}" srcOrd="0" destOrd="0" parTransId="{5CF5C62A-BD1A-4922-92B6-33ECA44C1F76}" sibTransId="{F9BAA161-AAEC-4A41-B4D9-A27EAD80526E}"/>
    <dgm:cxn modelId="{E40A96C6-DC5F-42A1-9307-3B282B7BE6C8}" srcId="{DCCE571A-4D30-4294-ABAF-6885F619D2D9}" destId="{6BF509EE-1E1E-4BF7-84F4-158CD8D2DC09}" srcOrd="1" destOrd="0" parTransId="{A66C651E-305C-49C9-A282-1069A4617E85}" sibTransId="{20224668-7462-4C4B-BD92-AE4512D3930F}"/>
    <dgm:cxn modelId="{507A74C7-FEAF-4A4C-9250-0613CBC2F127}" srcId="{E817CCF5-DA3F-4E5F-BE7C-D8111B2BFEBA}" destId="{E754A2A0-41CE-428B-9DDC-DCD1FD12D16A}" srcOrd="0" destOrd="0" parTransId="{BE164097-A5AA-4EA1-9E64-D7FCD4DD2A4E}" sibTransId="{02D8D4EF-9694-45C7-AF26-E20371B3C352}"/>
    <dgm:cxn modelId="{B51342D1-507F-4538-B2E7-CC8612277523}" type="presOf" srcId="{1C1B28B7-2609-4BAA-AAAB-5801EDFD334C}" destId="{C4D97C04-1692-4931-9A64-809D862C1739}" srcOrd="0" destOrd="0" presId="urn:microsoft.com/office/officeart/2018/5/layout/CenteredIconLabelDescriptionList"/>
    <dgm:cxn modelId="{B2BEE9D2-644C-400C-8E33-2C4491C5B104}" srcId="{DCCE571A-4D30-4294-ABAF-6885F619D2D9}" destId="{B4C55E9F-B5C0-4AD1-919B-D2D83AC9CD40}" srcOrd="0" destOrd="0" parTransId="{D1B05DEA-DFE0-4560-B75F-1C2BCB67A7C6}" sibTransId="{A6301E27-5ACC-4907-A7C8-B41877235C87}"/>
    <dgm:cxn modelId="{E70347E4-4461-4B80-8927-4CA0AEBFAAF8}" srcId="{E817CCF5-DA3F-4E5F-BE7C-D8111B2BFEBA}" destId="{DCCE571A-4D30-4294-ABAF-6885F619D2D9}" srcOrd="1" destOrd="0" parTransId="{3AD83C96-5A95-4337-BF2D-97454AF7F108}" sibTransId="{2C1DF6EC-6090-4926-A556-3D2417B7F2AA}"/>
    <dgm:cxn modelId="{3DA7E7F0-5057-42E1-BFDF-4C763F4C13E6}" type="presOf" srcId="{6BF509EE-1E1E-4BF7-84F4-158CD8D2DC09}" destId="{7CD40649-A74C-4AD8-B9D0-2573A1955C91}" srcOrd="0" destOrd="1" presId="urn:microsoft.com/office/officeart/2018/5/layout/CenteredIconLabelDescriptionList"/>
    <dgm:cxn modelId="{55A931F7-B2A3-4173-A574-A80CB726BAE2}" type="presOf" srcId="{C2F66EED-74C3-4F36-A1D4-8AFCBB009938}" destId="{DD091D0A-5A25-4241-91F3-18D32B0BDD4F}" srcOrd="0" destOrd="0" presId="urn:microsoft.com/office/officeart/2018/5/layout/CenteredIconLabelDescriptionList"/>
    <dgm:cxn modelId="{D20E76FA-21CC-446B-8735-8A5FCDFC9E0E}" srcId="{1C1B28B7-2609-4BAA-AAAB-5801EDFD334C}" destId="{C1BC2591-8C91-4D2E-838F-26D0C0073985}" srcOrd="1" destOrd="0" parTransId="{7DCA0393-C91B-458E-9602-70CA0004F5AA}" sibTransId="{472A1DB7-924E-4E35-8E55-E1EE1C624B51}"/>
    <dgm:cxn modelId="{87DD2528-CB43-4F2F-AD70-34B2C76F4974}" type="presParOf" srcId="{071926C8-9E08-4BE0-A1E4-133B16FF713E}" destId="{1DA6F9F3-4A7F-42F9-8B77-7BD552F03105}" srcOrd="0" destOrd="0" presId="urn:microsoft.com/office/officeart/2018/5/layout/CenteredIconLabelDescriptionList"/>
    <dgm:cxn modelId="{C7D85599-D34F-41B3-ACEB-0C058EB1F61E}" type="presParOf" srcId="{1DA6F9F3-4A7F-42F9-8B77-7BD552F03105}" destId="{AF72813A-2810-4A52-BE92-611D54918694}" srcOrd="0" destOrd="0" presId="urn:microsoft.com/office/officeart/2018/5/layout/CenteredIconLabelDescriptionList"/>
    <dgm:cxn modelId="{C48669E0-1E6E-4350-9DF8-08B6FB55FE83}" type="presParOf" srcId="{1DA6F9F3-4A7F-42F9-8B77-7BD552F03105}" destId="{0FF9AC2C-F836-43CA-8259-A20F609F4C83}" srcOrd="1" destOrd="0" presId="urn:microsoft.com/office/officeart/2018/5/layout/CenteredIconLabelDescriptionList"/>
    <dgm:cxn modelId="{99FB1C93-FBB0-428C-B3D1-D2EC3308D436}" type="presParOf" srcId="{1DA6F9F3-4A7F-42F9-8B77-7BD552F03105}" destId="{DF27DA54-DCB6-45F4-890E-F7DCC5A4BE12}" srcOrd="2" destOrd="0" presId="urn:microsoft.com/office/officeart/2018/5/layout/CenteredIconLabelDescriptionList"/>
    <dgm:cxn modelId="{D2C113FF-430C-42FA-B64E-13ACE978DEE7}" type="presParOf" srcId="{1DA6F9F3-4A7F-42F9-8B77-7BD552F03105}" destId="{E3A03C26-8C60-4D73-A4C2-0678A1DD3B31}" srcOrd="3" destOrd="0" presId="urn:microsoft.com/office/officeart/2018/5/layout/CenteredIconLabelDescriptionList"/>
    <dgm:cxn modelId="{C10D59DD-0D52-4682-AC9F-5873A75B6FEF}" type="presParOf" srcId="{1DA6F9F3-4A7F-42F9-8B77-7BD552F03105}" destId="{DD091D0A-5A25-4241-91F3-18D32B0BDD4F}" srcOrd="4" destOrd="0" presId="urn:microsoft.com/office/officeart/2018/5/layout/CenteredIconLabelDescriptionList"/>
    <dgm:cxn modelId="{0510082E-5DF2-42DD-AE6C-D1E60730D4E3}" type="presParOf" srcId="{071926C8-9E08-4BE0-A1E4-133B16FF713E}" destId="{2564C0D4-4875-421D-81DB-70BF6751BBA7}" srcOrd="1" destOrd="0" presId="urn:microsoft.com/office/officeart/2018/5/layout/CenteredIconLabelDescriptionList"/>
    <dgm:cxn modelId="{E144C32E-E72B-4991-B9EC-93820D68CFB5}" type="presParOf" srcId="{071926C8-9E08-4BE0-A1E4-133B16FF713E}" destId="{3076B9F9-EC92-4653-AC03-C71FD5E9A400}" srcOrd="2" destOrd="0" presId="urn:microsoft.com/office/officeart/2018/5/layout/CenteredIconLabelDescriptionList"/>
    <dgm:cxn modelId="{66AB50A5-3D6E-4CE8-9C00-3540BF3A682A}" type="presParOf" srcId="{3076B9F9-EC92-4653-AC03-C71FD5E9A400}" destId="{210823F6-AC1A-46E3-9D99-A319DF497539}" srcOrd="0" destOrd="0" presId="urn:microsoft.com/office/officeart/2018/5/layout/CenteredIconLabelDescriptionList"/>
    <dgm:cxn modelId="{BB0A9168-4CEF-4C37-AA4F-28A0F96C5AAE}" type="presParOf" srcId="{3076B9F9-EC92-4653-AC03-C71FD5E9A400}" destId="{2F262968-0DF4-4BB1-BD25-0ED2829FA45D}" srcOrd="1" destOrd="0" presId="urn:microsoft.com/office/officeart/2018/5/layout/CenteredIconLabelDescriptionList"/>
    <dgm:cxn modelId="{05D1054F-4CFA-4960-9C76-474461246A75}" type="presParOf" srcId="{3076B9F9-EC92-4653-AC03-C71FD5E9A400}" destId="{3C1752BD-6530-4141-80E9-9A0923780DCB}" srcOrd="2" destOrd="0" presId="urn:microsoft.com/office/officeart/2018/5/layout/CenteredIconLabelDescriptionList"/>
    <dgm:cxn modelId="{021DA957-19C0-48AF-82E6-5EF64E6E4350}" type="presParOf" srcId="{3076B9F9-EC92-4653-AC03-C71FD5E9A400}" destId="{C393D316-1AB7-4A24-B8A5-3485F2713F88}" srcOrd="3" destOrd="0" presId="urn:microsoft.com/office/officeart/2018/5/layout/CenteredIconLabelDescriptionList"/>
    <dgm:cxn modelId="{E4E1ED22-2207-49AD-89BF-A68B1DCF8B24}" type="presParOf" srcId="{3076B9F9-EC92-4653-AC03-C71FD5E9A400}" destId="{7CD40649-A74C-4AD8-B9D0-2573A1955C91}" srcOrd="4" destOrd="0" presId="urn:microsoft.com/office/officeart/2018/5/layout/CenteredIconLabelDescriptionList"/>
    <dgm:cxn modelId="{E12208AE-A278-4C0F-9A95-B2A9F1FA788C}" type="presParOf" srcId="{071926C8-9E08-4BE0-A1E4-133B16FF713E}" destId="{9A7327AD-D2A8-4CB1-B3E0-7543B1D84369}" srcOrd="3" destOrd="0" presId="urn:microsoft.com/office/officeart/2018/5/layout/CenteredIconLabelDescriptionList"/>
    <dgm:cxn modelId="{04AF0028-0607-4319-870D-38F76BAD13CF}" type="presParOf" srcId="{071926C8-9E08-4BE0-A1E4-133B16FF713E}" destId="{13BCBAD6-8F08-4029-90C7-8E8A0D0733DD}" srcOrd="4" destOrd="0" presId="urn:microsoft.com/office/officeart/2018/5/layout/CenteredIconLabelDescriptionList"/>
    <dgm:cxn modelId="{6A4CD51F-23AC-49BF-A6C9-263678EFDC1A}" type="presParOf" srcId="{13BCBAD6-8F08-4029-90C7-8E8A0D0733DD}" destId="{B0A3ABD2-C471-4A21-8AEF-3843C86919E1}" srcOrd="0" destOrd="0" presId="urn:microsoft.com/office/officeart/2018/5/layout/CenteredIconLabelDescriptionList"/>
    <dgm:cxn modelId="{09B630B3-6E33-4A75-A9D0-DB0F7EABE59A}" type="presParOf" srcId="{13BCBAD6-8F08-4029-90C7-8E8A0D0733DD}" destId="{C05B68FE-639F-4FA9-A205-D74CFD77C39F}" srcOrd="1" destOrd="0" presId="urn:microsoft.com/office/officeart/2018/5/layout/CenteredIconLabelDescriptionList"/>
    <dgm:cxn modelId="{54C79EE1-3818-4202-8586-5211607DA0B9}" type="presParOf" srcId="{13BCBAD6-8F08-4029-90C7-8E8A0D0733DD}" destId="{C4D97C04-1692-4931-9A64-809D862C1739}" srcOrd="2" destOrd="0" presId="urn:microsoft.com/office/officeart/2018/5/layout/CenteredIconLabelDescriptionList"/>
    <dgm:cxn modelId="{18E2766E-C663-4DEC-B900-6C8AE4D2800E}" type="presParOf" srcId="{13BCBAD6-8F08-4029-90C7-8E8A0D0733DD}" destId="{62A868A2-37A4-4832-B3F5-E1EA98BA3648}" srcOrd="3" destOrd="0" presId="urn:microsoft.com/office/officeart/2018/5/layout/CenteredIconLabelDescriptionList"/>
    <dgm:cxn modelId="{9E5F65AC-D550-43B1-ABB5-AF4466613C81}" type="presParOf" srcId="{13BCBAD6-8F08-4029-90C7-8E8A0D0733DD}" destId="{6418EBED-F111-425B-8EE2-06B8B2297A68}"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72813A-2810-4A52-BE92-611D54918694}">
      <dsp:nvSpPr>
        <dsp:cNvPr id="0" name=""/>
        <dsp:cNvSpPr/>
      </dsp:nvSpPr>
      <dsp:spPr>
        <a:xfrm>
          <a:off x="1011940" y="323680"/>
          <a:ext cx="1079788" cy="10797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F27DA54-DCB6-45F4-890E-F7DCC5A4BE12}">
      <dsp:nvSpPr>
        <dsp:cNvPr id="0" name=""/>
        <dsp:cNvSpPr/>
      </dsp:nvSpPr>
      <dsp:spPr>
        <a:xfrm>
          <a:off x="9279" y="1535366"/>
          <a:ext cx="3085109" cy="462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100000"/>
            </a:lnSpc>
            <a:spcBef>
              <a:spcPct val="0"/>
            </a:spcBef>
            <a:spcAft>
              <a:spcPct val="35000"/>
            </a:spcAft>
            <a:buNone/>
            <a:defRPr b="1"/>
          </a:pPr>
          <a:r>
            <a:rPr lang="en-US" sz="2700" kern="1200" dirty="0"/>
            <a:t>Red Team Security  </a:t>
          </a:r>
        </a:p>
      </dsp:txBody>
      <dsp:txXfrm>
        <a:off x="9279" y="1535366"/>
        <a:ext cx="3085109" cy="462766"/>
      </dsp:txXfrm>
    </dsp:sp>
    <dsp:sp modelId="{DD091D0A-5A25-4241-91F3-18D32B0BDD4F}">
      <dsp:nvSpPr>
        <dsp:cNvPr id="0" name=""/>
        <dsp:cNvSpPr/>
      </dsp:nvSpPr>
      <dsp:spPr>
        <a:xfrm>
          <a:off x="9279" y="2059480"/>
          <a:ext cx="3085109" cy="13315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Network Topology </a:t>
          </a:r>
        </a:p>
        <a:p>
          <a:pPr marL="0" lvl="0" indent="0" algn="ctr" defTabSz="755650">
            <a:lnSpc>
              <a:spcPct val="100000"/>
            </a:lnSpc>
            <a:spcBef>
              <a:spcPct val="0"/>
            </a:spcBef>
            <a:spcAft>
              <a:spcPct val="35000"/>
            </a:spcAft>
            <a:buNone/>
          </a:pPr>
          <a:r>
            <a:rPr lang="en-US" sz="1700" kern="1200" dirty="0"/>
            <a:t>Recon </a:t>
          </a:r>
        </a:p>
        <a:p>
          <a:pPr marL="0" lvl="0" indent="0" algn="ctr" defTabSz="755650">
            <a:lnSpc>
              <a:spcPct val="100000"/>
            </a:lnSpc>
            <a:spcBef>
              <a:spcPct val="0"/>
            </a:spcBef>
            <a:spcAft>
              <a:spcPct val="35000"/>
            </a:spcAft>
            <a:buNone/>
          </a:pPr>
          <a:r>
            <a:rPr lang="en-US" sz="1700" kern="1200" dirty="0"/>
            <a:t>Vulnerability Assessment</a:t>
          </a:r>
        </a:p>
        <a:p>
          <a:pPr marL="0" lvl="0" indent="0" algn="ctr" defTabSz="755650">
            <a:lnSpc>
              <a:spcPct val="100000"/>
            </a:lnSpc>
            <a:spcBef>
              <a:spcPct val="0"/>
            </a:spcBef>
            <a:spcAft>
              <a:spcPct val="35000"/>
            </a:spcAft>
            <a:buNone/>
          </a:pPr>
          <a:r>
            <a:rPr lang="en-US" sz="1700" kern="1200" dirty="0"/>
            <a:t>Exploitation </a:t>
          </a:r>
        </a:p>
      </dsp:txBody>
      <dsp:txXfrm>
        <a:off x="9279" y="2059480"/>
        <a:ext cx="3085109" cy="1331589"/>
      </dsp:txXfrm>
    </dsp:sp>
    <dsp:sp modelId="{210823F6-AC1A-46E3-9D99-A319DF497539}">
      <dsp:nvSpPr>
        <dsp:cNvPr id="0" name=""/>
        <dsp:cNvSpPr/>
      </dsp:nvSpPr>
      <dsp:spPr>
        <a:xfrm>
          <a:off x="4636943" y="323680"/>
          <a:ext cx="1079788" cy="10797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C1752BD-6530-4141-80E9-9A0923780DCB}">
      <dsp:nvSpPr>
        <dsp:cNvPr id="0" name=""/>
        <dsp:cNvSpPr/>
      </dsp:nvSpPr>
      <dsp:spPr>
        <a:xfrm>
          <a:off x="3634282" y="1535366"/>
          <a:ext cx="3085109" cy="462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100000"/>
            </a:lnSpc>
            <a:spcBef>
              <a:spcPct val="0"/>
            </a:spcBef>
            <a:spcAft>
              <a:spcPct val="35000"/>
            </a:spcAft>
            <a:buNone/>
            <a:defRPr b="1"/>
          </a:pPr>
          <a:r>
            <a:rPr lang="en-US" sz="2700" kern="1200" dirty="0"/>
            <a:t>Blue Team</a:t>
          </a:r>
        </a:p>
      </dsp:txBody>
      <dsp:txXfrm>
        <a:off x="3634282" y="1535366"/>
        <a:ext cx="3085109" cy="462766"/>
      </dsp:txXfrm>
    </dsp:sp>
    <dsp:sp modelId="{7CD40649-A74C-4AD8-B9D0-2573A1955C91}">
      <dsp:nvSpPr>
        <dsp:cNvPr id="0" name=""/>
        <dsp:cNvSpPr/>
      </dsp:nvSpPr>
      <dsp:spPr>
        <a:xfrm>
          <a:off x="3634282" y="2059480"/>
          <a:ext cx="3085109" cy="13315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Log Analysis </a:t>
          </a:r>
        </a:p>
        <a:p>
          <a:pPr marL="0" lvl="0" indent="0" algn="ctr" defTabSz="755650">
            <a:lnSpc>
              <a:spcPct val="100000"/>
            </a:lnSpc>
            <a:spcBef>
              <a:spcPct val="0"/>
            </a:spcBef>
            <a:spcAft>
              <a:spcPct val="35000"/>
            </a:spcAft>
            <a:buNone/>
          </a:pPr>
          <a:r>
            <a:rPr lang="en-US" sz="1700" kern="1200" dirty="0"/>
            <a:t>Attack Characterisation </a:t>
          </a:r>
        </a:p>
      </dsp:txBody>
      <dsp:txXfrm>
        <a:off x="3634282" y="2059480"/>
        <a:ext cx="3085109" cy="1331589"/>
      </dsp:txXfrm>
    </dsp:sp>
    <dsp:sp modelId="{B0A3ABD2-C471-4A21-8AEF-3843C86919E1}">
      <dsp:nvSpPr>
        <dsp:cNvPr id="0" name=""/>
        <dsp:cNvSpPr/>
      </dsp:nvSpPr>
      <dsp:spPr>
        <a:xfrm>
          <a:off x="8261946" y="323680"/>
          <a:ext cx="1079788" cy="10797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4D97C04-1692-4931-9A64-809D862C1739}">
      <dsp:nvSpPr>
        <dsp:cNvPr id="0" name=""/>
        <dsp:cNvSpPr/>
      </dsp:nvSpPr>
      <dsp:spPr>
        <a:xfrm>
          <a:off x="7259286" y="1535366"/>
          <a:ext cx="3085109" cy="462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100000"/>
            </a:lnSpc>
            <a:spcBef>
              <a:spcPct val="0"/>
            </a:spcBef>
            <a:spcAft>
              <a:spcPct val="35000"/>
            </a:spcAft>
            <a:buNone/>
            <a:defRPr b="1"/>
          </a:pPr>
          <a:r>
            <a:rPr lang="en-US" sz="2700" kern="1200" dirty="0"/>
            <a:t>Mitigations</a:t>
          </a:r>
        </a:p>
      </dsp:txBody>
      <dsp:txXfrm>
        <a:off x="7259286" y="1535366"/>
        <a:ext cx="3085109" cy="462766"/>
      </dsp:txXfrm>
    </dsp:sp>
    <dsp:sp modelId="{6418EBED-F111-425B-8EE2-06B8B2297A68}">
      <dsp:nvSpPr>
        <dsp:cNvPr id="0" name=""/>
        <dsp:cNvSpPr/>
      </dsp:nvSpPr>
      <dsp:spPr>
        <a:xfrm>
          <a:off x="7259286" y="2059480"/>
          <a:ext cx="3085109" cy="13315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Proposed Alarms </a:t>
          </a:r>
        </a:p>
        <a:p>
          <a:pPr marL="0" lvl="0" indent="0" algn="ctr" defTabSz="755650">
            <a:lnSpc>
              <a:spcPct val="100000"/>
            </a:lnSpc>
            <a:spcBef>
              <a:spcPct val="0"/>
            </a:spcBef>
            <a:spcAft>
              <a:spcPct val="35000"/>
            </a:spcAft>
            <a:buNone/>
          </a:pPr>
          <a:r>
            <a:rPr lang="en-US" sz="1700" kern="1200" dirty="0"/>
            <a:t>Mitigation Strategies </a:t>
          </a:r>
        </a:p>
      </dsp:txBody>
      <dsp:txXfrm>
        <a:off x="7259286" y="2059480"/>
        <a:ext cx="3085109" cy="1331589"/>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A4ED22-6B97-4B67-B003-9EF560519A10}" type="datetimeFigureOut">
              <a:rPr lang="en-AU" smtClean="0"/>
              <a:t>30/11/2020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EED743-F4B2-4769-A38E-AD6658FA0627}" type="slidenum">
              <a:rPr lang="en-AU" smtClean="0"/>
              <a:t>‹#›</a:t>
            </a:fld>
            <a:endParaRPr lang="en-AU"/>
          </a:p>
        </p:txBody>
      </p:sp>
    </p:spTree>
    <p:extLst>
      <p:ext uri="{BB962C8B-B14F-4D97-AF65-F5344CB8AC3E}">
        <p14:creationId xmlns:p14="http://schemas.microsoft.com/office/powerpoint/2010/main" val="404415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D83667A-E7D2-49F7-9901-F69E9CF5A0DC}" type="datetime1">
              <a:rPr lang="en-US" smtClean="0"/>
              <a:t>11/30/2020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D7A47A9-3348-44C0-B1FA-06AA683C8D94}" type="datetime1">
              <a:rPr lang="en-US" smtClean="0"/>
              <a:t>11/30/2020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154C5CB-CD87-42BE-89E7-794EA9A70124}" type="datetime1">
              <a:rPr lang="en-US" smtClean="0"/>
              <a:t>11/30/2020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898AEA5-EF2C-4011-BEA2-5930218CBF55}" type="datetime1">
              <a:rPr lang="en-US" smtClean="0"/>
              <a:t>11/30/2020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D20F02-EBAA-48B1-8828-7F5D268EF5E6}" type="datetime1">
              <a:rPr lang="en-US" smtClean="0"/>
              <a:t>11/30/2020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BBEAB56-2CE2-4BAE-9A24-477D1E6E5038}" type="datetime1">
              <a:rPr lang="en-US" smtClean="0"/>
              <a:t>11/30/2020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7ABEE9D-B8A2-46E6-ABC4-C822044C854A}" type="datetime1">
              <a:rPr lang="en-US" smtClean="0"/>
              <a:t>11/30/2020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472743-4CE2-4BFE-844E-0AC6A3871788}" type="datetime1">
              <a:rPr lang="en-US" smtClean="0"/>
              <a:t>11/30/2020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A6923F-8D12-4C32-86C6-E3406C2ED1DC}" type="datetime1">
              <a:rPr lang="en-US" smtClean="0"/>
              <a:t>11/30/2020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F99AB7-13A7-4428-A987-F58F619C8B90}" type="datetime1">
              <a:rPr lang="en-US" smtClean="0"/>
              <a:t>11/30/2020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C87F473-4D14-4518-9AA8-6F82BB947137}" type="datetime1">
              <a:rPr lang="en-US" smtClean="0"/>
              <a:t>11/30/2020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40FE0C7-8E2F-45FB-BB52-6349B8303730}" type="datetime1">
              <a:rPr lang="en-US" smtClean="0"/>
              <a:t>11/30/2020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F8671D-7959-4DEB-BC9D-51A50B73131A}" type="datetime1">
              <a:rPr lang="en-US" smtClean="0"/>
              <a:t>11/30/2020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759D6F5-B55A-4338-B380-3FCE8347F402}" type="datetime1">
              <a:rPr lang="en-US" smtClean="0"/>
              <a:t>11/30/2020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809372D-0A59-4391-AF34-27B8035A771A}" type="datetime1">
              <a:rPr lang="en-US" smtClean="0"/>
              <a:t>11/30/2020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7B5DAD59-7613-4CA4-BA6A-20F44BC2B5CA}" type="datetime1">
              <a:rPr lang="en-US" smtClean="0"/>
              <a:t>11/30/2020</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ransition spd="slow">
    <p:push dir="u"/>
  </p:transition>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Digital pixels and light background">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pic>
      <p:sp useBgFill="1">
        <p:nvSpPr>
          <p:cNvPr id="101"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flipH="1">
            <a:off x="7426885"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4947701" y="3496574"/>
            <a:ext cx="6436104" cy="1052422"/>
          </a:xfrm>
        </p:spPr>
        <p:txBody>
          <a:bodyPr>
            <a:normAutofit/>
          </a:bodyPr>
          <a:lstStyle/>
          <a:p>
            <a:pPr algn="l"/>
            <a:r>
              <a:rPr lang="en-US" sz="4400" dirty="0"/>
              <a:t>Red vs Blue Team </a:t>
            </a:r>
          </a:p>
        </p:txBody>
      </p:sp>
      <p:sp>
        <p:nvSpPr>
          <p:cNvPr id="7" name="Subtitle 2">
            <a:extLst>
              <a:ext uri="{FF2B5EF4-FFF2-40B4-BE49-F238E27FC236}">
                <a16:creationId xmlns:a16="http://schemas.microsoft.com/office/drawing/2014/main" id="{51C0FBAC-3820-4B4B-A1CF-21C77D0BC41E}"/>
              </a:ext>
            </a:extLst>
          </p:cNvPr>
          <p:cNvSpPr txBox="1">
            <a:spLocks/>
          </p:cNvSpPr>
          <p:nvPr/>
        </p:nvSpPr>
        <p:spPr>
          <a:xfrm>
            <a:off x="5100101" y="4701396"/>
            <a:ext cx="6436104" cy="53483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lnSpc>
                <a:spcPct val="110000"/>
              </a:lnSpc>
              <a:spcBef>
                <a:spcPct val="20000"/>
              </a:spcBef>
              <a:spcAft>
                <a:spcPts val="600"/>
              </a:spcAft>
              <a:buClr>
                <a:schemeClr val="tx2"/>
              </a:buClr>
              <a:buSzPct val="70000"/>
              <a:buFont typeface="Wingdings 2" charset="2"/>
              <a:buNone/>
              <a:defRPr sz="23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21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a:r>
              <a:rPr lang="en-US" sz="1800" dirty="0">
                <a:solidFill>
                  <a:srgbClr val="5792BA"/>
                </a:solidFill>
              </a:rPr>
              <a:t>Capstone Engagement</a:t>
            </a:r>
          </a:p>
        </p:txBody>
      </p:sp>
    </p:spTree>
    <p:extLst>
      <p:ext uri="{BB962C8B-B14F-4D97-AF65-F5344CB8AC3E}">
        <p14:creationId xmlns:p14="http://schemas.microsoft.com/office/powerpoint/2010/main" val="1583120128"/>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6DAB7-E721-4B06-9102-B9BCC53FACEF}"/>
              </a:ext>
            </a:extLst>
          </p:cNvPr>
          <p:cNvSpPr>
            <a:spLocks noGrp="1"/>
          </p:cNvSpPr>
          <p:nvPr>
            <p:ph type="title"/>
          </p:nvPr>
        </p:nvSpPr>
        <p:spPr/>
        <p:txBody>
          <a:bodyPr>
            <a:normAutofit fontScale="90000"/>
          </a:bodyPr>
          <a:lstStyle/>
          <a:p>
            <a:r>
              <a:rPr lang="en-AU" dirty="0"/>
              <a:t>Vulnerability</a:t>
            </a:r>
            <a:br>
              <a:rPr lang="en-AU" dirty="0"/>
            </a:br>
            <a:br>
              <a:rPr lang="en-AU" dirty="0"/>
            </a:br>
            <a:r>
              <a:rPr lang="en-US" sz="3100" dirty="0"/>
              <a:t>Inadequate Encryption Strength</a:t>
            </a:r>
            <a:endParaRPr lang="en-AU" dirty="0"/>
          </a:p>
        </p:txBody>
      </p:sp>
      <p:sp>
        <p:nvSpPr>
          <p:cNvPr id="3" name="Text Placeholder 2">
            <a:extLst>
              <a:ext uri="{FF2B5EF4-FFF2-40B4-BE49-F238E27FC236}">
                <a16:creationId xmlns:a16="http://schemas.microsoft.com/office/drawing/2014/main" id="{619E2946-0B6B-48FF-B090-6E3BBAB52E94}"/>
              </a:ext>
            </a:extLst>
          </p:cNvPr>
          <p:cNvSpPr>
            <a:spLocks noGrp="1"/>
          </p:cNvSpPr>
          <p:nvPr>
            <p:ph type="body" idx="1"/>
          </p:nvPr>
        </p:nvSpPr>
        <p:spPr/>
        <p:txBody>
          <a:bodyPr/>
          <a:lstStyle/>
          <a:p>
            <a:pPr algn="l"/>
            <a:r>
              <a:rPr lang="en-AU" dirty="0"/>
              <a:t>Vulnerability</a:t>
            </a:r>
          </a:p>
        </p:txBody>
      </p:sp>
      <p:sp>
        <p:nvSpPr>
          <p:cNvPr id="4" name="Text Placeholder 3">
            <a:extLst>
              <a:ext uri="{FF2B5EF4-FFF2-40B4-BE49-F238E27FC236}">
                <a16:creationId xmlns:a16="http://schemas.microsoft.com/office/drawing/2014/main" id="{EFA85B5C-4200-49D2-A831-30897F5285FE}"/>
              </a:ext>
            </a:extLst>
          </p:cNvPr>
          <p:cNvSpPr>
            <a:spLocks noGrp="1"/>
          </p:cNvSpPr>
          <p:nvPr>
            <p:ph type="body" sz="half" idx="15"/>
          </p:nvPr>
        </p:nvSpPr>
        <p:spPr/>
        <p:txBody>
          <a:bodyPr/>
          <a:lstStyle/>
          <a:p>
            <a:pPr algn="l"/>
            <a:r>
              <a:rPr lang="en-AU" dirty="0"/>
              <a:t>CRITICAL </a:t>
            </a:r>
          </a:p>
          <a:p>
            <a:pPr algn="l"/>
            <a:r>
              <a:rPr lang="en-AU" dirty="0"/>
              <a:t>CWE-326</a:t>
            </a:r>
          </a:p>
        </p:txBody>
      </p:sp>
      <p:sp>
        <p:nvSpPr>
          <p:cNvPr id="5" name="Text Placeholder 4">
            <a:extLst>
              <a:ext uri="{FF2B5EF4-FFF2-40B4-BE49-F238E27FC236}">
                <a16:creationId xmlns:a16="http://schemas.microsoft.com/office/drawing/2014/main" id="{2C211761-6FED-4E2E-8D3C-B8309386DF7B}"/>
              </a:ext>
            </a:extLst>
          </p:cNvPr>
          <p:cNvSpPr>
            <a:spLocks noGrp="1"/>
          </p:cNvSpPr>
          <p:nvPr>
            <p:ph type="body" sz="quarter" idx="3"/>
          </p:nvPr>
        </p:nvSpPr>
        <p:spPr/>
        <p:txBody>
          <a:bodyPr/>
          <a:lstStyle/>
          <a:p>
            <a:pPr algn="l"/>
            <a:r>
              <a:rPr lang="en-AU" dirty="0"/>
              <a:t>Description</a:t>
            </a:r>
          </a:p>
        </p:txBody>
      </p:sp>
      <p:sp>
        <p:nvSpPr>
          <p:cNvPr id="6" name="Text Placeholder 5">
            <a:extLst>
              <a:ext uri="{FF2B5EF4-FFF2-40B4-BE49-F238E27FC236}">
                <a16:creationId xmlns:a16="http://schemas.microsoft.com/office/drawing/2014/main" id="{DF76FB30-C0D8-4EA3-B114-AF3C8517C3B9}"/>
              </a:ext>
            </a:extLst>
          </p:cNvPr>
          <p:cNvSpPr>
            <a:spLocks noGrp="1"/>
          </p:cNvSpPr>
          <p:nvPr>
            <p:ph type="body" sz="half" idx="16"/>
          </p:nvPr>
        </p:nvSpPr>
        <p:spPr/>
        <p:txBody>
          <a:bodyPr/>
          <a:lstStyle/>
          <a:p>
            <a:pPr algn="l"/>
            <a:r>
              <a:rPr lang="en-US" dirty="0"/>
              <a:t>A weak encryption scheme can be subjected to brute force attacks that have a reasonable chance of succeeding using current attack methods and resources</a:t>
            </a:r>
            <a:endParaRPr lang="en-AU" dirty="0"/>
          </a:p>
        </p:txBody>
      </p:sp>
      <p:sp>
        <p:nvSpPr>
          <p:cNvPr id="7" name="Text Placeholder 6">
            <a:extLst>
              <a:ext uri="{FF2B5EF4-FFF2-40B4-BE49-F238E27FC236}">
                <a16:creationId xmlns:a16="http://schemas.microsoft.com/office/drawing/2014/main" id="{D61167C6-B2A2-4FB3-8586-2EE078086412}"/>
              </a:ext>
            </a:extLst>
          </p:cNvPr>
          <p:cNvSpPr>
            <a:spLocks noGrp="1"/>
          </p:cNvSpPr>
          <p:nvPr>
            <p:ph type="body" sz="quarter" idx="13"/>
          </p:nvPr>
        </p:nvSpPr>
        <p:spPr/>
        <p:txBody>
          <a:bodyPr/>
          <a:lstStyle/>
          <a:p>
            <a:pPr algn="l"/>
            <a:r>
              <a:rPr lang="en-AU" dirty="0"/>
              <a:t>Impact</a:t>
            </a:r>
          </a:p>
        </p:txBody>
      </p:sp>
      <p:sp>
        <p:nvSpPr>
          <p:cNvPr id="8" name="Text Placeholder 7">
            <a:extLst>
              <a:ext uri="{FF2B5EF4-FFF2-40B4-BE49-F238E27FC236}">
                <a16:creationId xmlns:a16="http://schemas.microsoft.com/office/drawing/2014/main" id="{AE9E8E75-CA36-4ED8-BCCF-501B5353634E}"/>
              </a:ext>
            </a:extLst>
          </p:cNvPr>
          <p:cNvSpPr>
            <a:spLocks noGrp="1"/>
          </p:cNvSpPr>
          <p:nvPr>
            <p:ph type="body" sz="half" idx="17"/>
          </p:nvPr>
        </p:nvSpPr>
        <p:spPr/>
        <p:txBody>
          <a:bodyPr>
            <a:normAutofit/>
          </a:bodyPr>
          <a:lstStyle/>
          <a:p>
            <a:pPr algn="l"/>
            <a:r>
              <a:rPr lang="en-US" dirty="0"/>
              <a:t>An attacker may be able to decrypt the data using brute force attacks</a:t>
            </a:r>
            <a:endParaRPr lang="en-AU" dirty="0"/>
          </a:p>
        </p:txBody>
      </p:sp>
    </p:spTree>
    <p:extLst>
      <p:ext uri="{BB962C8B-B14F-4D97-AF65-F5344CB8AC3E}">
        <p14:creationId xmlns:p14="http://schemas.microsoft.com/office/powerpoint/2010/main" val="366810693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6DAB7-E721-4B06-9102-B9BCC53FACEF}"/>
              </a:ext>
            </a:extLst>
          </p:cNvPr>
          <p:cNvSpPr>
            <a:spLocks noGrp="1"/>
          </p:cNvSpPr>
          <p:nvPr>
            <p:ph type="title"/>
          </p:nvPr>
        </p:nvSpPr>
        <p:spPr/>
        <p:txBody>
          <a:bodyPr>
            <a:normAutofit fontScale="90000"/>
          </a:bodyPr>
          <a:lstStyle/>
          <a:p>
            <a:r>
              <a:rPr lang="en-AU" dirty="0"/>
              <a:t>Vulnerability</a:t>
            </a:r>
            <a:br>
              <a:rPr lang="en-AU" dirty="0"/>
            </a:br>
            <a:br>
              <a:rPr lang="en-AU" dirty="0"/>
            </a:br>
            <a:r>
              <a:rPr lang="en-US" sz="3100" dirty="0"/>
              <a:t>Weak Password Requirements</a:t>
            </a:r>
            <a:endParaRPr lang="en-AU" dirty="0"/>
          </a:p>
        </p:txBody>
      </p:sp>
      <p:sp>
        <p:nvSpPr>
          <p:cNvPr id="3" name="Text Placeholder 2">
            <a:extLst>
              <a:ext uri="{FF2B5EF4-FFF2-40B4-BE49-F238E27FC236}">
                <a16:creationId xmlns:a16="http://schemas.microsoft.com/office/drawing/2014/main" id="{619E2946-0B6B-48FF-B090-6E3BBAB52E94}"/>
              </a:ext>
            </a:extLst>
          </p:cNvPr>
          <p:cNvSpPr>
            <a:spLocks noGrp="1"/>
          </p:cNvSpPr>
          <p:nvPr>
            <p:ph type="body" idx="1"/>
          </p:nvPr>
        </p:nvSpPr>
        <p:spPr/>
        <p:txBody>
          <a:bodyPr/>
          <a:lstStyle/>
          <a:p>
            <a:pPr algn="l"/>
            <a:r>
              <a:rPr lang="en-AU" dirty="0"/>
              <a:t>Vulnerability</a:t>
            </a:r>
          </a:p>
        </p:txBody>
      </p:sp>
      <p:sp>
        <p:nvSpPr>
          <p:cNvPr id="4" name="Text Placeholder 3">
            <a:extLst>
              <a:ext uri="{FF2B5EF4-FFF2-40B4-BE49-F238E27FC236}">
                <a16:creationId xmlns:a16="http://schemas.microsoft.com/office/drawing/2014/main" id="{EFA85B5C-4200-49D2-A831-30897F5285FE}"/>
              </a:ext>
            </a:extLst>
          </p:cNvPr>
          <p:cNvSpPr>
            <a:spLocks noGrp="1"/>
          </p:cNvSpPr>
          <p:nvPr>
            <p:ph type="body" sz="half" idx="15"/>
          </p:nvPr>
        </p:nvSpPr>
        <p:spPr/>
        <p:txBody>
          <a:bodyPr/>
          <a:lstStyle/>
          <a:p>
            <a:pPr algn="l"/>
            <a:r>
              <a:rPr lang="en-AU" dirty="0"/>
              <a:t>CRITICAL </a:t>
            </a:r>
          </a:p>
          <a:p>
            <a:pPr algn="l"/>
            <a:r>
              <a:rPr lang="en-AU" dirty="0"/>
              <a:t>CWE-521</a:t>
            </a:r>
          </a:p>
        </p:txBody>
      </p:sp>
      <p:sp>
        <p:nvSpPr>
          <p:cNvPr id="5" name="Text Placeholder 4">
            <a:extLst>
              <a:ext uri="{FF2B5EF4-FFF2-40B4-BE49-F238E27FC236}">
                <a16:creationId xmlns:a16="http://schemas.microsoft.com/office/drawing/2014/main" id="{2C211761-6FED-4E2E-8D3C-B8309386DF7B}"/>
              </a:ext>
            </a:extLst>
          </p:cNvPr>
          <p:cNvSpPr>
            <a:spLocks noGrp="1"/>
          </p:cNvSpPr>
          <p:nvPr>
            <p:ph type="body" sz="quarter" idx="3"/>
          </p:nvPr>
        </p:nvSpPr>
        <p:spPr/>
        <p:txBody>
          <a:bodyPr/>
          <a:lstStyle/>
          <a:p>
            <a:pPr algn="l"/>
            <a:r>
              <a:rPr lang="en-AU" dirty="0"/>
              <a:t>Description</a:t>
            </a:r>
          </a:p>
        </p:txBody>
      </p:sp>
      <p:sp>
        <p:nvSpPr>
          <p:cNvPr id="6" name="Text Placeholder 5">
            <a:extLst>
              <a:ext uri="{FF2B5EF4-FFF2-40B4-BE49-F238E27FC236}">
                <a16:creationId xmlns:a16="http://schemas.microsoft.com/office/drawing/2014/main" id="{DF76FB30-C0D8-4EA3-B114-AF3C8517C3B9}"/>
              </a:ext>
            </a:extLst>
          </p:cNvPr>
          <p:cNvSpPr>
            <a:spLocks noGrp="1"/>
          </p:cNvSpPr>
          <p:nvPr>
            <p:ph type="body" sz="half" idx="16"/>
          </p:nvPr>
        </p:nvSpPr>
        <p:spPr/>
        <p:txBody>
          <a:bodyPr/>
          <a:lstStyle/>
          <a:p>
            <a:pPr algn="l"/>
            <a:r>
              <a:rPr lang="en-US" dirty="0"/>
              <a:t>The product does not require that users should have strong passwords, which makes it easier for attackers to compromise user accounts</a:t>
            </a:r>
            <a:endParaRPr lang="en-AU" dirty="0"/>
          </a:p>
        </p:txBody>
      </p:sp>
      <p:sp>
        <p:nvSpPr>
          <p:cNvPr id="7" name="Text Placeholder 6">
            <a:extLst>
              <a:ext uri="{FF2B5EF4-FFF2-40B4-BE49-F238E27FC236}">
                <a16:creationId xmlns:a16="http://schemas.microsoft.com/office/drawing/2014/main" id="{D61167C6-B2A2-4FB3-8586-2EE078086412}"/>
              </a:ext>
            </a:extLst>
          </p:cNvPr>
          <p:cNvSpPr>
            <a:spLocks noGrp="1"/>
          </p:cNvSpPr>
          <p:nvPr>
            <p:ph type="body" sz="quarter" idx="13"/>
          </p:nvPr>
        </p:nvSpPr>
        <p:spPr/>
        <p:txBody>
          <a:bodyPr/>
          <a:lstStyle/>
          <a:p>
            <a:pPr algn="l"/>
            <a:r>
              <a:rPr lang="en-AU" dirty="0"/>
              <a:t>Impact</a:t>
            </a:r>
          </a:p>
        </p:txBody>
      </p:sp>
      <p:sp>
        <p:nvSpPr>
          <p:cNvPr id="8" name="Text Placeholder 7">
            <a:extLst>
              <a:ext uri="{FF2B5EF4-FFF2-40B4-BE49-F238E27FC236}">
                <a16:creationId xmlns:a16="http://schemas.microsoft.com/office/drawing/2014/main" id="{AE9E8E75-CA36-4ED8-BCCF-501B5353634E}"/>
              </a:ext>
            </a:extLst>
          </p:cNvPr>
          <p:cNvSpPr>
            <a:spLocks noGrp="1"/>
          </p:cNvSpPr>
          <p:nvPr>
            <p:ph type="body" sz="half" idx="17"/>
          </p:nvPr>
        </p:nvSpPr>
        <p:spPr/>
        <p:txBody>
          <a:bodyPr>
            <a:normAutofit/>
          </a:bodyPr>
          <a:lstStyle/>
          <a:p>
            <a:pPr algn="l"/>
            <a:r>
              <a:rPr lang="en-US" dirty="0"/>
              <a:t>An attacker could easily guess user passwords and gain access user accounts</a:t>
            </a:r>
            <a:endParaRPr lang="en-AU" dirty="0"/>
          </a:p>
        </p:txBody>
      </p:sp>
    </p:spTree>
    <p:extLst>
      <p:ext uri="{BB962C8B-B14F-4D97-AF65-F5344CB8AC3E}">
        <p14:creationId xmlns:p14="http://schemas.microsoft.com/office/powerpoint/2010/main" val="169288729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6DAB7-E721-4B06-9102-B9BCC53FACEF}"/>
              </a:ext>
            </a:extLst>
          </p:cNvPr>
          <p:cNvSpPr>
            <a:spLocks noGrp="1"/>
          </p:cNvSpPr>
          <p:nvPr>
            <p:ph type="title"/>
          </p:nvPr>
        </p:nvSpPr>
        <p:spPr/>
        <p:txBody>
          <a:bodyPr>
            <a:normAutofit fontScale="90000"/>
          </a:bodyPr>
          <a:lstStyle/>
          <a:p>
            <a:r>
              <a:rPr lang="en-AU" dirty="0"/>
              <a:t>Vulnerability</a:t>
            </a:r>
            <a:br>
              <a:rPr lang="en-AU" dirty="0"/>
            </a:br>
            <a:br>
              <a:rPr lang="en-AU" dirty="0"/>
            </a:br>
            <a:r>
              <a:rPr lang="en-US" sz="3100" dirty="0"/>
              <a:t>Insecure Storage of Sensitive Information</a:t>
            </a:r>
            <a:endParaRPr lang="en-AU" dirty="0"/>
          </a:p>
        </p:txBody>
      </p:sp>
      <p:sp>
        <p:nvSpPr>
          <p:cNvPr id="3" name="Text Placeholder 2">
            <a:extLst>
              <a:ext uri="{FF2B5EF4-FFF2-40B4-BE49-F238E27FC236}">
                <a16:creationId xmlns:a16="http://schemas.microsoft.com/office/drawing/2014/main" id="{619E2946-0B6B-48FF-B090-6E3BBAB52E94}"/>
              </a:ext>
            </a:extLst>
          </p:cNvPr>
          <p:cNvSpPr>
            <a:spLocks noGrp="1"/>
          </p:cNvSpPr>
          <p:nvPr>
            <p:ph type="body" idx="1"/>
          </p:nvPr>
        </p:nvSpPr>
        <p:spPr/>
        <p:txBody>
          <a:bodyPr/>
          <a:lstStyle/>
          <a:p>
            <a:pPr algn="l"/>
            <a:r>
              <a:rPr lang="en-AU" dirty="0"/>
              <a:t>Vulnerability</a:t>
            </a:r>
          </a:p>
        </p:txBody>
      </p:sp>
      <p:sp>
        <p:nvSpPr>
          <p:cNvPr id="4" name="Text Placeholder 3">
            <a:extLst>
              <a:ext uri="{FF2B5EF4-FFF2-40B4-BE49-F238E27FC236}">
                <a16:creationId xmlns:a16="http://schemas.microsoft.com/office/drawing/2014/main" id="{EFA85B5C-4200-49D2-A831-30897F5285FE}"/>
              </a:ext>
            </a:extLst>
          </p:cNvPr>
          <p:cNvSpPr>
            <a:spLocks noGrp="1"/>
          </p:cNvSpPr>
          <p:nvPr>
            <p:ph type="body" sz="half" idx="15"/>
          </p:nvPr>
        </p:nvSpPr>
        <p:spPr/>
        <p:txBody>
          <a:bodyPr/>
          <a:lstStyle/>
          <a:p>
            <a:pPr algn="l"/>
            <a:r>
              <a:rPr lang="en-AU" dirty="0"/>
              <a:t>CRITICAL </a:t>
            </a:r>
          </a:p>
          <a:p>
            <a:pPr algn="l"/>
            <a:r>
              <a:rPr lang="en-AU" dirty="0"/>
              <a:t>CWE-922</a:t>
            </a:r>
          </a:p>
        </p:txBody>
      </p:sp>
      <p:sp>
        <p:nvSpPr>
          <p:cNvPr id="5" name="Text Placeholder 4">
            <a:extLst>
              <a:ext uri="{FF2B5EF4-FFF2-40B4-BE49-F238E27FC236}">
                <a16:creationId xmlns:a16="http://schemas.microsoft.com/office/drawing/2014/main" id="{2C211761-6FED-4E2E-8D3C-B8309386DF7B}"/>
              </a:ext>
            </a:extLst>
          </p:cNvPr>
          <p:cNvSpPr>
            <a:spLocks noGrp="1"/>
          </p:cNvSpPr>
          <p:nvPr>
            <p:ph type="body" sz="quarter" idx="3"/>
          </p:nvPr>
        </p:nvSpPr>
        <p:spPr/>
        <p:txBody>
          <a:bodyPr/>
          <a:lstStyle/>
          <a:p>
            <a:pPr algn="l"/>
            <a:r>
              <a:rPr lang="en-AU" dirty="0"/>
              <a:t>Description</a:t>
            </a:r>
          </a:p>
        </p:txBody>
      </p:sp>
      <p:sp>
        <p:nvSpPr>
          <p:cNvPr id="6" name="Text Placeholder 5">
            <a:extLst>
              <a:ext uri="{FF2B5EF4-FFF2-40B4-BE49-F238E27FC236}">
                <a16:creationId xmlns:a16="http://schemas.microsoft.com/office/drawing/2014/main" id="{DF76FB30-C0D8-4EA3-B114-AF3C8517C3B9}"/>
              </a:ext>
            </a:extLst>
          </p:cNvPr>
          <p:cNvSpPr>
            <a:spLocks noGrp="1"/>
          </p:cNvSpPr>
          <p:nvPr>
            <p:ph type="body" sz="half" idx="16"/>
          </p:nvPr>
        </p:nvSpPr>
        <p:spPr/>
        <p:txBody>
          <a:bodyPr/>
          <a:lstStyle/>
          <a:p>
            <a:pPr algn="l"/>
            <a:r>
              <a:rPr lang="en-US" dirty="0"/>
              <a:t>If read access is not properly restricted, then attackers can steal the sensitive information. If write access is not properly restricted, then attackers can modify and possibly delete the data, causing incorrect results and possibly a denial of service</a:t>
            </a:r>
            <a:endParaRPr lang="en-AU" dirty="0"/>
          </a:p>
        </p:txBody>
      </p:sp>
      <p:sp>
        <p:nvSpPr>
          <p:cNvPr id="7" name="Text Placeholder 6">
            <a:extLst>
              <a:ext uri="{FF2B5EF4-FFF2-40B4-BE49-F238E27FC236}">
                <a16:creationId xmlns:a16="http://schemas.microsoft.com/office/drawing/2014/main" id="{D61167C6-B2A2-4FB3-8586-2EE078086412}"/>
              </a:ext>
            </a:extLst>
          </p:cNvPr>
          <p:cNvSpPr>
            <a:spLocks noGrp="1"/>
          </p:cNvSpPr>
          <p:nvPr>
            <p:ph type="body" sz="quarter" idx="13"/>
          </p:nvPr>
        </p:nvSpPr>
        <p:spPr/>
        <p:txBody>
          <a:bodyPr/>
          <a:lstStyle/>
          <a:p>
            <a:pPr algn="l"/>
            <a:r>
              <a:rPr lang="en-AU" dirty="0"/>
              <a:t>Impact</a:t>
            </a:r>
          </a:p>
        </p:txBody>
      </p:sp>
      <p:sp>
        <p:nvSpPr>
          <p:cNvPr id="8" name="Text Placeholder 7">
            <a:extLst>
              <a:ext uri="{FF2B5EF4-FFF2-40B4-BE49-F238E27FC236}">
                <a16:creationId xmlns:a16="http://schemas.microsoft.com/office/drawing/2014/main" id="{AE9E8E75-CA36-4ED8-BCCF-501B5353634E}"/>
              </a:ext>
            </a:extLst>
          </p:cNvPr>
          <p:cNvSpPr>
            <a:spLocks noGrp="1"/>
          </p:cNvSpPr>
          <p:nvPr>
            <p:ph type="body" sz="half" idx="17"/>
          </p:nvPr>
        </p:nvSpPr>
        <p:spPr/>
        <p:txBody>
          <a:bodyPr>
            <a:normAutofit/>
          </a:bodyPr>
          <a:lstStyle/>
          <a:p>
            <a:pPr algn="l"/>
            <a:r>
              <a:rPr lang="en-US" dirty="0"/>
              <a:t>Attackers can read sensitive information by accessing the unrestricted storage mechanism</a:t>
            </a:r>
            <a:endParaRPr lang="en-AU" dirty="0"/>
          </a:p>
        </p:txBody>
      </p:sp>
    </p:spTree>
    <p:extLst>
      <p:ext uri="{BB962C8B-B14F-4D97-AF65-F5344CB8AC3E}">
        <p14:creationId xmlns:p14="http://schemas.microsoft.com/office/powerpoint/2010/main" val="102284375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6DAB7-E721-4B06-9102-B9BCC53FACEF}"/>
              </a:ext>
            </a:extLst>
          </p:cNvPr>
          <p:cNvSpPr>
            <a:spLocks noGrp="1"/>
          </p:cNvSpPr>
          <p:nvPr>
            <p:ph type="title"/>
          </p:nvPr>
        </p:nvSpPr>
        <p:spPr/>
        <p:txBody>
          <a:bodyPr>
            <a:normAutofit fontScale="90000"/>
          </a:bodyPr>
          <a:lstStyle/>
          <a:p>
            <a:r>
              <a:rPr lang="en-AU" dirty="0"/>
              <a:t>Vulnerability</a:t>
            </a:r>
            <a:br>
              <a:rPr lang="en-AU" dirty="0"/>
            </a:br>
            <a:br>
              <a:rPr lang="en-AU" dirty="0"/>
            </a:br>
            <a:r>
              <a:rPr lang="en-US" sz="3100" dirty="0"/>
              <a:t>Unrestricted Upload of File</a:t>
            </a:r>
            <a:endParaRPr lang="en-AU" dirty="0"/>
          </a:p>
        </p:txBody>
      </p:sp>
      <p:sp>
        <p:nvSpPr>
          <p:cNvPr id="3" name="Text Placeholder 2">
            <a:extLst>
              <a:ext uri="{FF2B5EF4-FFF2-40B4-BE49-F238E27FC236}">
                <a16:creationId xmlns:a16="http://schemas.microsoft.com/office/drawing/2014/main" id="{619E2946-0B6B-48FF-B090-6E3BBAB52E94}"/>
              </a:ext>
            </a:extLst>
          </p:cNvPr>
          <p:cNvSpPr>
            <a:spLocks noGrp="1"/>
          </p:cNvSpPr>
          <p:nvPr>
            <p:ph type="body" idx="1"/>
          </p:nvPr>
        </p:nvSpPr>
        <p:spPr/>
        <p:txBody>
          <a:bodyPr/>
          <a:lstStyle/>
          <a:p>
            <a:pPr algn="l"/>
            <a:r>
              <a:rPr lang="en-AU" dirty="0"/>
              <a:t>Vulnerability</a:t>
            </a:r>
          </a:p>
        </p:txBody>
      </p:sp>
      <p:sp>
        <p:nvSpPr>
          <p:cNvPr id="4" name="Text Placeholder 3">
            <a:extLst>
              <a:ext uri="{FF2B5EF4-FFF2-40B4-BE49-F238E27FC236}">
                <a16:creationId xmlns:a16="http://schemas.microsoft.com/office/drawing/2014/main" id="{EFA85B5C-4200-49D2-A831-30897F5285FE}"/>
              </a:ext>
            </a:extLst>
          </p:cNvPr>
          <p:cNvSpPr>
            <a:spLocks noGrp="1"/>
          </p:cNvSpPr>
          <p:nvPr>
            <p:ph type="body" sz="half" idx="15"/>
          </p:nvPr>
        </p:nvSpPr>
        <p:spPr/>
        <p:txBody>
          <a:bodyPr/>
          <a:lstStyle/>
          <a:p>
            <a:pPr algn="l"/>
            <a:r>
              <a:rPr lang="en-AU" dirty="0"/>
              <a:t>CRITICAL </a:t>
            </a:r>
          </a:p>
          <a:p>
            <a:pPr algn="l"/>
            <a:r>
              <a:rPr lang="en-AU" dirty="0"/>
              <a:t>CWE-434</a:t>
            </a:r>
          </a:p>
        </p:txBody>
      </p:sp>
      <p:sp>
        <p:nvSpPr>
          <p:cNvPr id="5" name="Text Placeholder 4">
            <a:extLst>
              <a:ext uri="{FF2B5EF4-FFF2-40B4-BE49-F238E27FC236}">
                <a16:creationId xmlns:a16="http://schemas.microsoft.com/office/drawing/2014/main" id="{2C211761-6FED-4E2E-8D3C-B8309386DF7B}"/>
              </a:ext>
            </a:extLst>
          </p:cNvPr>
          <p:cNvSpPr>
            <a:spLocks noGrp="1"/>
          </p:cNvSpPr>
          <p:nvPr>
            <p:ph type="body" sz="quarter" idx="3"/>
          </p:nvPr>
        </p:nvSpPr>
        <p:spPr/>
        <p:txBody>
          <a:bodyPr/>
          <a:lstStyle/>
          <a:p>
            <a:pPr algn="l"/>
            <a:r>
              <a:rPr lang="en-AU" dirty="0"/>
              <a:t>Description</a:t>
            </a:r>
          </a:p>
        </p:txBody>
      </p:sp>
      <p:sp>
        <p:nvSpPr>
          <p:cNvPr id="6" name="Text Placeholder 5">
            <a:extLst>
              <a:ext uri="{FF2B5EF4-FFF2-40B4-BE49-F238E27FC236}">
                <a16:creationId xmlns:a16="http://schemas.microsoft.com/office/drawing/2014/main" id="{DF76FB30-C0D8-4EA3-B114-AF3C8517C3B9}"/>
              </a:ext>
            </a:extLst>
          </p:cNvPr>
          <p:cNvSpPr>
            <a:spLocks noGrp="1"/>
          </p:cNvSpPr>
          <p:nvPr>
            <p:ph type="body" sz="half" idx="16"/>
          </p:nvPr>
        </p:nvSpPr>
        <p:spPr/>
        <p:txBody>
          <a:bodyPr/>
          <a:lstStyle/>
          <a:p>
            <a:pPr algn="l"/>
            <a:r>
              <a:rPr lang="en-US" dirty="0"/>
              <a:t>The software allows the attacker to upload or transfer files of dangerous types that can be automatically processed within the product's environment</a:t>
            </a:r>
            <a:endParaRPr lang="en-AU" dirty="0"/>
          </a:p>
        </p:txBody>
      </p:sp>
      <p:sp>
        <p:nvSpPr>
          <p:cNvPr id="7" name="Text Placeholder 6">
            <a:extLst>
              <a:ext uri="{FF2B5EF4-FFF2-40B4-BE49-F238E27FC236}">
                <a16:creationId xmlns:a16="http://schemas.microsoft.com/office/drawing/2014/main" id="{D61167C6-B2A2-4FB3-8586-2EE078086412}"/>
              </a:ext>
            </a:extLst>
          </p:cNvPr>
          <p:cNvSpPr>
            <a:spLocks noGrp="1"/>
          </p:cNvSpPr>
          <p:nvPr>
            <p:ph type="body" sz="quarter" idx="13"/>
          </p:nvPr>
        </p:nvSpPr>
        <p:spPr/>
        <p:txBody>
          <a:bodyPr/>
          <a:lstStyle/>
          <a:p>
            <a:pPr algn="l"/>
            <a:r>
              <a:rPr lang="en-AU" dirty="0"/>
              <a:t>Impact</a:t>
            </a:r>
          </a:p>
        </p:txBody>
      </p:sp>
      <p:sp>
        <p:nvSpPr>
          <p:cNvPr id="8" name="Text Placeholder 7">
            <a:extLst>
              <a:ext uri="{FF2B5EF4-FFF2-40B4-BE49-F238E27FC236}">
                <a16:creationId xmlns:a16="http://schemas.microsoft.com/office/drawing/2014/main" id="{AE9E8E75-CA36-4ED8-BCCF-501B5353634E}"/>
              </a:ext>
            </a:extLst>
          </p:cNvPr>
          <p:cNvSpPr>
            <a:spLocks noGrp="1"/>
          </p:cNvSpPr>
          <p:nvPr>
            <p:ph type="body" sz="half" idx="17"/>
          </p:nvPr>
        </p:nvSpPr>
        <p:spPr/>
        <p:txBody>
          <a:bodyPr>
            <a:normAutofit fontScale="92500"/>
          </a:bodyPr>
          <a:lstStyle/>
          <a:p>
            <a:pPr algn="l"/>
            <a:r>
              <a:rPr lang="en-US" dirty="0"/>
              <a:t>Arbitrary code execution is possible if an uploaded file is interpreted and executed as code by the recipient. This is especially true for .asp and .php extensions uploaded to web servers because these file types are often treated as automatically executable, even when file system permissions do not specify execution. For example, in Unix environments, programs typically cannot run unless the execute bit is set, but PHP programs may be executed by the web server without directly invoking them on the operating system</a:t>
            </a:r>
            <a:endParaRPr lang="en-AU" dirty="0"/>
          </a:p>
        </p:txBody>
      </p:sp>
    </p:spTree>
    <p:extLst>
      <p:ext uri="{BB962C8B-B14F-4D97-AF65-F5344CB8AC3E}">
        <p14:creationId xmlns:p14="http://schemas.microsoft.com/office/powerpoint/2010/main" val="157344856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6DAB7-E721-4B06-9102-B9BCC53FACEF}"/>
              </a:ext>
            </a:extLst>
          </p:cNvPr>
          <p:cNvSpPr>
            <a:spLocks noGrp="1"/>
          </p:cNvSpPr>
          <p:nvPr>
            <p:ph type="title"/>
          </p:nvPr>
        </p:nvSpPr>
        <p:spPr/>
        <p:txBody>
          <a:bodyPr>
            <a:normAutofit fontScale="90000"/>
          </a:bodyPr>
          <a:lstStyle/>
          <a:p>
            <a:r>
              <a:rPr lang="en-AU" dirty="0"/>
              <a:t>Vulnerability</a:t>
            </a:r>
            <a:br>
              <a:rPr lang="en-AU" dirty="0"/>
            </a:br>
            <a:br>
              <a:rPr lang="en-AU" dirty="0"/>
            </a:br>
            <a:r>
              <a:rPr lang="en-US" sz="3100" dirty="0"/>
              <a:t>Weak Encoding for Password</a:t>
            </a:r>
            <a:endParaRPr lang="en-AU" dirty="0"/>
          </a:p>
        </p:txBody>
      </p:sp>
      <p:sp>
        <p:nvSpPr>
          <p:cNvPr id="3" name="Text Placeholder 2">
            <a:extLst>
              <a:ext uri="{FF2B5EF4-FFF2-40B4-BE49-F238E27FC236}">
                <a16:creationId xmlns:a16="http://schemas.microsoft.com/office/drawing/2014/main" id="{619E2946-0B6B-48FF-B090-6E3BBAB52E94}"/>
              </a:ext>
            </a:extLst>
          </p:cNvPr>
          <p:cNvSpPr>
            <a:spLocks noGrp="1"/>
          </p:cNvSpPr>
          <p:nvPr>
            <p:ph type="body" idx="1"/>
          </p:nvPr>
        </p:nvSpPr>
        <p:spPr/>
        <p:txBody>
          <a:bodyPr/>
          <a:lstStyle/>
          <a:p>
            <a:pPr algn="l"/>
            <a:r>
              <a:rPr lang="en-AU" dirty="0"/>
              <a:t>Vulnerability</a:t>
            </a:r>
          </a:p>
        </p:txBody>
      </p:sp>
      <p:sp>
        <p:nvSpPr>
          <p:cNvPr id="4" name="Text Placeholder 3">
            <a:extLst>
              <a:ext uri="{FF2B5EF4-FFF2-40B4-BE49-F238E27FC236}">
                <a16:creationId xmlns:a16="http://schemas.microsoft.com/office/drawing/2014/main" id="{EFA85B5C-4200-49D2-A831-30897F5285FE}"/>
              </a:ext>
            </a:extLst>
          </p:cNvPr>
          <p:cNvSpPr>
            <a:spLocks noGrp="1"/>
          </p:cNvSpPr>
          <p:nvPr>
            <p:ph type="body" sz="half" idx="15"/>
          </p:nvPr>
        </p:nvSpPr>
        <p:spPr/>
        <p:txBody>
          <a:bodyPr/>
          <a:lstStyle/>
          <a:p>
            <a:pPr algn="l"/>
            <a:r>
              <a:rPr lang="en-AU" dirty="0"/>
              <a:t>CRITICAL </a:t>
            </a:r>
          </a:p>
          <a:p>
            <a:pPr algn="l"/>
            <a:r>
              <a:rPr lang="en-AU" dirty="0"/>
              <a:t>CWE-261</a:t>
            </a:r>
          </a:p>
        </p:txBody>
      </p:sp>
      <p:sp>
        <p:nvSpPr>
          <p:cNvPr id="5" name="Text Placeholder 4">
            <a:extLst>
              <a:ext uri="{FF2B5EF4-FFF2-40B4-BE49-F238E27FC236}">
                <a16:creationId xmlns:a16="http://schemas.microsoft.com/office/drawing/2014/main" id="{2C211761-6FED-4E2E-8D3C-B8309386DF7B}"/>
              </a:ext>
            </a:extLst>
          </p:cNvPr>
          <p:cNvSpPr>
            <a:spLocks noGrp="1"/>
          </p:cNvSpPr>
          <p:nvPr>
            <p:ph type="body" sz="quarter" idx="3"/>
          </p:nvPr>
        </p:nvSpPr>
        <p:spPr/>
        <p:txBody>
          <a:bodyPr/>
          <a:lstStyle/>
          <a:p>
            <a:pPr algn="l"/>
            <a:r>
              <a:rPr lang="en-AU" dirty="0"/>
              <a:t>Description</a:t>
            </a:r>
          </a:p>
        </p:txBody>
      </p:sp>
      <p:sp>
        <p:nvSpPr>
          <p:cNvPr id="6" name="Text Placeholder 5">
            <a:extLst>
              <a:ext uri="{FF2B5EF4-FFF2-40B4-BE49-F238E27FC236}">
                <a16:creationId xmlns:a16="http://schemas.microsoft.com/office/drawing/2014/main" id="{DF76FB30-C0D8-4EA3-B114-AF3C8517C3B9}"/>
              </a:ext>
            </a:extLst>
          </p:cNvPr>
          <p:cNvSpPr>
            <a:spLocks noGrp="1"/>
          </p:cNvSpPr>
          <p:nvPr>
            <p:ph type="body" sz="half" idx="16"/>
          </p:nvPr>
        </p:nvSpPr>
        <p:spPr/>
        <p:txBody>
          <a:bodyPr/>
          <a:lstStyle/>
          <a:p>
            <a:pPr algn="l"/>
            <a:r>
              <a:rPr lang="en-US" dirty="0"/>
              <a:t>Obscuring a password with a trivial encoding does not protect the password</a:t>
            </a:r>
            <a:endParaRPr lang="en-AU" dirty="0"/>
          </a:p>
        </p:txBody>
      </p:sp>
      <p:sp>
        <p:nvSpPr>
          <p:cNvPr id="7" name="Text Placeholder 6">
            <a:extLst>
              <a:ext uri="{FF2B5EF4-FFF2-40B4-BE49-F238E27FC236}">
                <a16:creationId xmlns:a16="http://schemas.microsoft.com/office/drawing/2014/main" id="{D61167C6-B2A2-4FB3-8586-2EE078086412}"/>
              </a:ext>
            </a:extLst>
          </p:cNvPr>
          <p:cNvSpPr>
            <a:spLocks noGrp="1"/>
          </p:cNvSpPr>
          <p:nvPr>
            <p:ph type="body" sz="quarter" idx="13"/>
          </p:nvPr>
        </p:nvSpPr>
        <p:spPr/>
        <p:txBody>
          <a:bodyPr/>
          <a:lstStyle/>
          <a:p>
            <a:pPr algn="l"/>
            <a:r>
              <a:rPr lang="en-AU" dirty="0"/>
              <a:t>Impact</a:t>
            </a:r>
          </a:p>
        </p:txBody>
      </p:sp>
      <p:sp>
        <p:nvSpPr>
          <p:cNvPr id="8" name="Text Placeholder 7">
            <a:extLst>
              <a:ext uri="{FF2B5EF4-FFF2-40B4-BE49-F238E27FC236}">
                <a16:creationId xmlns:a16="http://schemas.microsoft.com/office/drawing/2014/main" id="{AE9E8E75-CA36-4ED8-BCCF-501B5353634E}"/>
              </a:ext>
            </a:extLst>
          </p:cNvPr>
          <p:cNvSpPr>
            <a:spLocks noGrp="1"/>
          </p:cNvSpPr>
          <p:nvPr>
            <p:ph type="body" sz="half" idx="17"/>
          </p:nvPr>
        </p:nvSpPr>
        <p:spPr/>
        <p:txBody>
          <a:bodyPr>
            <a:normAutofit/>
          </a:bodyPr>
          <a:lstStyle/>
          <a:p>
            <a:pPr algn="l"/>
            <a:r>
              <a:rPr lang="en-US" dirty="0"/>
              <a:t>Gain Privileges or Assume Identity</a:t>
            </a:r>
            <a:endParaRPr lang="en-AU" dirty="0"/>
          </a:p>
        </p:txBody>
      </p:sp>
    </p:spTree>
    <p:extLst>
      <p:ext uri="{BB962C8B-B14F-4D97-AF65-F5344CB8AC3E}">
        <p14:creationId xmlns:p14="http://schemas.microsoft.com/office/powerpoint/2010/main" val="3046493673"/>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9" name="Picture 10">
            <a:extLst>
              <a:ext uri="{FF2B5EF4-FFF2-40B4-BE49-F238E27FC236}">
                <a16:creationId xmlns:a16="http://schemas.microsoft.com/office/drawing/2014/main" id="{FFEA1A1B-E90C-40DA-8571-B63192BAC1CD}"/>
              </a:ext>
            </a:extLst>
          </p:cNvPr>
          <p:cNvPicPr>
            <a:picLocks noChangeAspect="1"/>
          </p:cNvPicPr>
          <p:nvPr/>
        </p:nvPicPr>
        <p:blipFill rotWithShape="1">
          <a:blip r:embed="rId3"/>
          <a:srcRect t="6411" b="3228"/>
          <a:stretch/>
        </p:blipFill>
        <p:spPr>
          <a:xfrm>
            <a:off x="20" y="10"/>
            <a:ext cx="12191980" cy="6857990"/>
          </a:xfrm>
          <a:prstGeom prst="rect">
            <a:avLst/>
          </a:prstGeom>
        </p:spPr>
      </p:pic>
      <p:sp>
        <p:nvSpPr>
          <p:cNvPr id="26" name="Rectangle 23">
            <a:extLst>
              <a:ext uri="{FF2B5EF4-FFF2-40B4-BE49-F238E27FC236}">
                <a16:creationId xmlns:a16="http://schemas.microsoft.com/office/drawing/2014/main" id="{BA4EDD11-078F-45BC-852D-3474DE59FF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52794" y="0"/>
            <a:ext cx="9339206" cy="6858000"/>
          </a:xfrm>
          <a:prstGeom prst="rect">
            <a:avLst/>
          </a:prstGeom>
          <a:gradFill flip="none" rotWithShape="1">
            <a:gsLst>
              <a:gs pos="58000">
                <a:schemeClr val="bg1">
                  <a:alpha val="30000"/>
                </a:schemeClr>
              </a:gs>
              <a:gs pos="33000">
                <a:schemeClr val="bg1">
                  <a:alpha val="20000"/>
                </a:schemeClr>
              </a:gs>
              <a:gs pos="0">
                <a:schemeClr val="bg1">
                  <a:alpha val="0"/>
                </a:schemeClr>
              </a:gs>
              <a:gs pos="100000">
                <a:schemeClr val="bg1">
                  <a:alpha val="3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8">
            <a:extLst>
              <a:ext uri="{FF2B5EF4-FFF2-40B4-BE49-F238E27FC236}">
                <a16:creationId xmlns:a16="http://schemas.microsoft.com/office/drawing/2014/main" id="{9FF09A3E-7D54-4EA2-9E5A-CE0EB11E82F4}"/>
              </a:ext>
            </a:extLst>
          </p:cNvPr>
          <p:cNvSpPr>
            <a:spLocks noGrp="1"/>
          </p:cNvSpPr>
          <p:nvPr>
            <p:ph type="title"/>
          </p:nvPr>
        </p:nvSpPr>
        <p:spPr>
          <a:xfrm>
            <a:off x="4947701" y="3496574"/>
            <a:ext cx="6436104" cy="1052422"/>
          </a:xfrm>
        </p:spPr>
        <p:txBody>
          <a:bodyPr vert="horz" lIns="91440" tIns="45720" rIns="91440" bIns="45720" rtlCol="0" anchor="b">
            <a:normAutofit/>
          </a:bodyPr>
          <a:lstStyle/>
          <a:p>
            <a:pPr algn="r"/>
            <a:r>
              <a:rPr lang="en-US" sz="3400" dirty="0">
                <a:solidFill>
                  <a:schemeClr val="tx1"/>
                </a:solidFill>
              </a:rPr>
              <a:t>Exploitation </a:t>
            </a:r>
          </a:p>
        </p:txBody>
      </p:sp>
    </p:spTree>
    <p:extLst>
      <p:ext uri="{BB962C8B-B14F-4D97-AF65-F5344CB8AC3E}">
        <p14:creationId xmlns:p14="http://schemas.microsoft.com/office/powerpoint/2010/main" val="3695312231"/>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6DAB7-E721-4B06-9102-B9BCC53FACEF}"/>
              </a:ext>
            </a:extLst>
          </p:cNvPr>
          <p:cNvSpPr>
            <a:spLocks noGrp="1"/>
          </p:cNvSpPr>
          <p:nvPr>
            <p:ph type="title"/>
          </p:nvPr>
        </p:nvSpPr>
        <p:spPr/>
        <p:txBody>
          <a:bodyPr>
            <a:normAutofit fontScale="90000"/>
          </a:bodyPr>
          <a:lstStyle/>
          <a:p>
            <a:r>
              <a:rPr lang="en-US" dirty="0"/>
              <a:t>NMAP Scan</a:t>
            </a:r>
            <a:br>
              <a:rPr lang="en-US" dirty="0"/>
            </a:br>
            <a:br>
              <a:rPr lang="en-US" dirty="0"/>
            </a:br>
            <a:r>
              <a:rPr lang="en-US" sz="3100" dirty="0"/>
              <a:t>Improper </a:t>
            </a:r>
            <a:r>
              <a:rPr lang="en-US" sz="3100" dirty="0" err="1"/>
              <a:t>Authorisation</a:t>
            </a:r>
            <a:r>
              <a:rPr lang="en-US" sz="3100" dirty="0"/>
              <a:t> of Index Containing Sensitive Information</a:t>
            </a:r>
            <a:endParaRPr lang="en-AU" dirty="0"/>
          </a:p>
        </p:txBody>
      </p:sp>
      <p:sp>
        <p:nvSpPr>
          <p:cNvPr id="3" name="Text Placeholder 2">
            <a:extLst>
              <a:ext uri="{FF2B5EF4-FFF2-40B4-BE49-F238E27FC236}">
                <a16:creationId xmlns:a16="http://schemas.microsoft.com/office/drawing/2014/main" id="{619E2946-0B6B-48FF-B090-6E3BBAB52E94}"/>
              </a:ext>
            </a:extLst>
          </p:cNvPr>
          <p:cNvSpPr>
            <a:spLocks noGrp="1"/>
          </p:cNvSpPr>
          <p:nvPr>
            <p:ph type="body" idx="1"/>
          </p:nvPr>
        </p:nvSpPr>
        <p:spPr/>
        <p:txBody>
          <a:bodyPr/>
          <a:lstStyle/>
          <a:p>
            <a:pPr algn="l"/>
            <a:r>
              <a:rPr lang="en-AU" dirty="0"/>
              <a:t>Tools</a:t>
            </a:r>
          </a:p>
        </p:txBody>
      </p:sp>
      <p:sp>
        <p:nvSpPr>
          <p:cNvPr id="4" name="Text Placeholder 3">
            <a:extLst>
              <a:ext uri="{FF2B5EF4-FFF2-40B4-BE49-F238E27FC236}">
                <a16:creationId xmlns:a16="http://schemas.microsoft.com/office/drawing/2014/main" id="{EFA85B5C-4200-49D2-A831-30897F5285FE}"/>
              </a:ext>
            </a:extLst>
          </p:cNvPr>
          <p:cNvSpPr>
            <a:spLocks noGrp="1"/>
          </p:cNvSpPr>
          <p:nvPr>
            <p:ph type="body" sz="half" idx="15"/>
          </p:nvPr>
        </p:nvSpPr>
        <p:spPr/>
        <p:txBody>
          <a:bodyPr/>
          <a:lstStyle/>
          <a:p>
            <a:pPr algn="l"/>
            <a:r>
              <a:rPr lang="en-AU" dirty="0"/>
              <a:t>NMAP</a:t>
            </a:r>
          </a:p>
        </p:txBody>
      </p:sp>
      <p:sp>
        <p:nvSpPr>
          <p:cNvPr id="5" name="Text Placeholder 4">
            <a:extLst>
              <a:ext uri="{FF2B5EF4-FFF2-40B4-BE49-F238E27FC236}">
                <a16:creationId xmlns:a16="http://schemas.microsoft.com/office/drawing/2014/main" id="{2C211761-6FED-4E2E-8D3C-B8309386DF7B}"/>
              </a:ext>
            </a:extLst>
          </p:cNvPr>
          <p:cNvSpPr>
            <a:spLocks noGrp="1"/>
          </p:cNvSpPr>
          <p:nvPr>
            <p:ph type="body" sz="quarter" idx="3"/>
          </p:nvPr>
        </p:nvSpPr>
        <p:spPr/>
        <p:txBody>
          <a:bodyPr/>
          <a:lstStyle/>
          <a:p>
            <a:pPr algn="l"/>
            <a:r>
              <a:rPr lang="en-AU" dirty="0"/>
              <a:t>Processes</a:t>
            </a:r>
          </a:p>
        </p:txBody>
      </p:sp>
      <p:sp>
        <p:nvSpPr>
          <p:cNvPr id="6" name="Text Placeholder 5">
            <a:extLst>
              <a:ext uri="{FF2B5EF4-FFF2-40B4-BE49-F238E27FC236}">
                <a16:creationId xmlns:a16="http://schemas.microsoft.com/office/drawing/2014/main" id="{DF76FB30-C0D8-4EA3-B114-AF3C8517C3B9}"/>
              </a:ext>
            </a:extLst>
          </p:cNvPr>
          <p:cNvSpPr>
            <a:spLocks noGrp="1"/>
          </p:cNvSpPr>
          <p:nvPr>
            <p:ph type="body" sz="half" idx="16"/>
          </p:nvPr>
        </p:nvSpPr>
        <p:spPr/>
        <p:txBody>
          <a:bodyPr/>
          <a:lstStyle/>
          <a:p>
            <a:pPr algn="l"/>
            <a:r>
              <a:rPr lang="en-US" dirty="0"/>
              <a:t>We start with a port scan to enumerate the network command: </a:t>
            </a:r>
            <a:r>
              <a:rPr lang="en-US" dirty="0" err="1"/>
              <a:t>nmap</a:t>
            </a:r>
            <a:r>
              <a:rPr lang="en-US" dirty="0"/>
              <a:t> 192.168.1.0/24 We enumerate further with NMAP to find services and versions running command: </a:t>
            </a:r>
            <a:r>
              <a:rPr lang="en-US" dirty="0" err="1"/>
              <a:t>nmap</a:t>
            </a:r>
            <a:r>
              <a:rPr lang="en-US" dirty="0"/>
              <a:t> -</a:t>
            </a:r>
            <a:r>
              <a:rPr lang="en-US" dirty="0" err="1"/>
              <a:t>sV</a:t>
            </a:r>
            <a:r>
              <a:rPr lang="en-US" dirty="0"/>
              <a:t> -A 192.168.1.105</a:t>
            </a:r>
            <a:endParaRPr lang="en-AU" dirty="0"/>
          </a:p>
        </p:txBody>
      </p:sp>
      <p:sp>
        <p:nvSpPr>
          <p:cNvPr id="7" name="Text Placeholder 6">
            <a:extLst>
              <a:ext uri="{FF2B5EF4-FFF2-40B4-BE49-F238E27FC236}">
                <a16:creationId xmlns:a16="http://schemas.microsoft.com/office/drawing/2014/main" id="{D61167C6-B2A2-4FB3-8586-2EE078086412}"/>
              </a:ext>
            </a:extLst>
          </p:cNvPr>
          <p:cNvSpPr>
            <a:spLocks noGrp="1"/>
          </p:cNvSpPr>
          <p:nvPr>
            <p:ph type="body" sz="quarter" idx="13"/>
          </p:nvPr>
        </p:nvSpPr>
        <p:spPr/>
        <p:txBody>
          <a:bodyPr/>
          <a:lstStyle/>
          <a:p>
            <a:endParaRPr lang="en-AU" dirty="0"/>
          </a:p>
          <a:p>
            <a:pPr algn="l"/>
            <a:r>
              <a:rPr lang="en-AU" dirty="0"/>
              <a:t>Achievements </a:t>
            </a:r>
          </a:p>
        </p:txBody>
      </p:sp>
      <p:sp>
        <p:nvSpPr>
          <p:cNvPr id="8" name="Text Placeholder 7">
            <a:extLst>
              <a:ext uri="{FF2B5EF4-FFF2-40B4-BE49-F238E27FC236}">
                <a16:creationId xmlns:a16="http://schemas.microsoft.com/office/drawing/2014/main" id="{AE9E8E75-CA36-4ED8-BCCF-501B5353634E}"/>
              </a:ext>
            </a:extLst>
          </p:cNvPr>
          <p:cNvSpPr>
            <a:spLocks noGrp="1"/>
          </p:cNvSpPr>
          <p:nvPr>
            <p:ph type="body" sz="half" idx="17"/>
          </p:nvPr>
        </p:nvSpPr>
        <p:spPr/>
        <p:txBody>
          <a:bodyPr>
            <a:normAutofit/>
          </a:bodyPr>
          <a:lstStyle/>
          <a:p>
            <a:pPr algn="l"/>
            <a:r>
              <a:rPr lang="en-US" dirty="0"/>
              <a:t>Identify IP address 192.168.1.105, TCP Ports 22 and 80 open, We also uncover Apache version and Web Directory Index</a:t>
            </a:r>
            <a:endParaRPr lang="en-AU" dirty="0"/>
          </a:p>
        </p:txBody>
      </p:sp>
    </p:spTree>
    <p:extLst>
      <p:ext uri="{BB962C8B-B14F-4D97-AF65-F5344CB8AC3E}">
        <p14:creationId xmlns:p14="http://schemas.microsoft.com/office/powerpoint/2010/main" val="2031771854"/>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descr="Nmap Scan ">
            <a:extLst>
              <a:ext uri="{FF2B5EF4-FFF2-40B4-BE49-F238E27FC236}">
                <a16:creationId xmlns:a16="http://schemas.microsoft.com/office/drawing/2014/main" id="{205D740B-CA3C-4B03-A8C6-CD363A8895C4}"/>
              </a:ext>
            </a:extLst>
          </p:cNvPr>
          <p:cNvSpPr>
            <a:spLocks noGrp="1"/>
          </p:cNvSpPr>
          <p:nvPr>
            <p:ph type="title"/>
          </p:nvPr>
        </p:nvSpPr>
        <p:spPr>
          <a:xfrm>
            <a:off x="935037" y="321353"/>
            <a:ext cx="4887853" cy="1261872"/>
          </a:xfrm>
        </p:spPr>
        <p:txBody>
          <a:bodyPr>
            <a:normAutofit/>
          </a:bodyPr>
          <a:lstStyle/>
          <a:p>
            <a:pPr algn="l"/>
            <a:r>
              <a:rPr lang="en-AU" sz="2000" dirty="0"/>
              <a:t>Nmap Scan: Port 22 &amp; 80 Open </a:t>
            </a:r>
          </a:p>
        </p:txBody>
      </p:sp>
      <p:pic>
        <p:nvPicPr>
          <p:cNvPr id="13" name="Content Placeholder 12" descr="Text&#10;&#10;Description automatically generated">
            <a:extLst>
              <a:ext uri="{FF2B5EF4-FFF2-40B4-BE49-F238E27FC236}">
                <a16:creationId xmlns:a16="http://schemas.microsoft.com/office/drawing/2014/main" id="{FAD209B2-0E3A-4981-9909-DDD83ABA7AC6}"/>
              </a:ext>
            </a:extLst>
          </p:cNvPr>
          <p:cNvPicPr>
            <a:picLocks noGrp="1" noChangeAspect="1"/>
          </p:cNvPicPr>
          <p:nvPr>
            <p:ph sz="half" idx="1"/>
          </p:nvPr>
        </p:nvPicPr>
        <p:blipFill>
          <a:blip r:embed="rId2"/>
          <a:stretch>
            <a:fillRect/>
          </a:stretch>
        </p:blipFill>
        <p:spPr>
          <a:xfrm>
            <a:off x="966727" y="1222707"/>
            <a:ext cx="4856163" cy="3557421"/>
          </a:xfrm>
        </p:spPr>
      </p:pic>
      <p:pic>
        <p:nvPicPr>
          <p:cNvPr id="15" name="Content Placeholder 14" descr="Text&#10;&#10;Description automatically generated">
            <a:extLst>
              <a:ext uri="{FF2B5EF4-FFF2-40B4-BE49-F238E27FC236}">
                <a16:creationId xmlns:a16="http://schemas.microsoft.com/office/drawing/2014/main" id="{810B7380-C9CB-4E24-903D-E9911CE9ECBD}"/>
              </a:ext>
            </a:extLst>
          </p:cNvPr>
          <p:cNvPicPr>
            <a:picLocks noGrp="1" noChangeAspect="1"/>
          </p:cNvPicPr>
          <p:nvPr>
            <p:ph sz="half" idx="2"/>
          </p:nvPr>
        </p:nvPicPr>
        <p:blipFill>
          <a:blip r:embed="rId2"/>
          <a:stretch>
            <a:fillRect/>
          </a:stretch>
        </p:blipFill>
        <p:spPr>
          <a:xfrm>
            <a:off x="6269552" y="1221544"/>
            <a:ext cx="4857750" cy="3558584"/>
          </a:xfrm>
        </p:spPr>
      </p:pic>
      <p:sp>
        <p:nvSpPr>
          <p:cNvPr id="16" name="Title 8">
            <a:extLst>
              <a:ext uri="{FF2B5EF4-FFF2-40B4-BE49-F238E27FC236}">
                <a16:creationId xmlns:a16="http://schemas.microsoft.com/office/drawing/2014/main" id="{70F54323-A3A3-4BE3-981C-0828F0550579}"/>
              </a:ext>
            </a:extLst>
          </p:cNvPr>
          <p:cNvSpPr txBox="1">
            <a:spLocks/>
          </p:cNvSpPr>
          <p:nvPr/>
        </p:nvSpPr>
        <p:spPr>
          <a:xfrm>
            <a:off x="6269552" y="321353"/>
            <a:ext cx="4856163" cy="1261872"/>
          </a:xfrm>
          <a:prstGeom prst="rect">
            <a:avLst/>
          </a:prstGeom>
          <a:effectLst>
            <a:outerShdw blurRad="25400" dir="17880000">
              <a:srgbClr val="000000">
                <a:alpha val="46000"/>
              </a:srgbClr>
            </a:outerShdw>
          </a:effectLst>
        </p:spPr>
        <p:txBody>
          <a:bodyPr vert="horz" lIns="91440" tIns="45720" rIns="91440" bIns="45720" rtlCol="0" anchor="ctr">
            <a:normAutofit fontScale="975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AU" sz="2000" dirty="0"/>
              <a:t>Nmap Service and Version Scan: </a:t>
            </a:r>
          </a:p>
        </p:txBody>
      </p:sp>
      <p:sp>
        <p:nvSpPr>
          <p:cNvPr id="22" name="Rectangle 21">
            <a:extLst>
              <a:ext uri="{FF2B5EF4-FFF2-40B4-BE49-F238E27FC236}">
                <a16:creationId xmlns:a16="http://schemas.microsoft.com/office/drawing/2014/main" id="{B3055899-0B56-42FC-A39B-090A4F6F15CC}"/>
              </a:ext>
            </a:extLst>
          </p:cNvPr>
          <p:cNvSpPr/>
          <p:nvPr/>
        </p:nvSpPr>
        <p:spPr>
          <a:xfrm>
            <a:off x="6301230" y="2001118"/>
            <a:ext cx="2045546" cy="100162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48183926-96C7-448E-A21A-C628CFDC02DC}"/>
              </a:ext>
            </a:extLst>
          </p:cNvPr>
          <p:cNvSpPr/>
          <p:nvPr/>
        </p:nvSpPr>
        <p:spPr>
          <a:xfrm>
            <a:off x="966726" y="1663337"/>
            <a:ext cx="3030508" cy="48768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899427454"/>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6DAB7-E721-4B06-9102-B9BCC53FACEF}"/>
              </a:ext>
            </a:extLst>
          </p:cNvPr>
          <p:cNvSpPr>
            <a:spLocks noGrp="1"/>
          </p:cNvSpPr>
          <p:nvPr>
            <p:ph type="title"/>
          </p:nvPr>
        </p:nvSpPr>
        <p:spPr/>
        <p:txBody>
          <a:bodyPr>
            <a:normAutofit fontScale="90000"/>
          </a:bodyPr>
          <a:lstStyle/>
          <a:p>
            <a:r>
              <a:rPr lang="en-US" dirty="0"/>
              <a:t>Sensitive Data Exposure </a:t>
            </a:r>
            <a:br>
              <a:rPr lang="en-US" dirty="0"/>
            </a:br>
            <a:br>
              <a:rPr lang="en-US" dirty="0"/>
            </a:br>
            <a:r>
              <a:rPr lang="en-US" sz="3100" dirty="0" err="1"/>
              <a:t>Exposure</a:t>
            </a:r>
            <a:r>
              <a:rPr lang="en-US" sz="3100" dirty="0"/>
              <a:t> of Sensitive Information to an </a:t>
            </a:r>
            <a:r>
              <a:rPr lang="en-US" sz="3100" dirty="0" err="1"/>
              <a:t>Unauthorised</a:t>
            </a:r>
            <a:r>
              <a:rPr lang="en-US" sz="3100" dirty="0"/>
              <a:t> Actor</a:t>
            </a:r>
            <a:endParaRPr lang="en-AU" dirty="0"/>
          </a:p>
        </p:txBody>
      </p:sp>
      <p:sp>
        <p:nvSpPr>
          <p:cNvPr id="3" name="Text Placeholder 2">
            <a:extLst>
              <a:ext uri="{FF2B5EF4-FFF2-40B4-BE49-F238E27FC236}">
                <a16:creationId xmlns:a16="http://schemas.microsoft.com/office/drawing/2014/main" id="{619E2946-0B6B-48FF-B090-6E3BBAB52E94}"/>
              </a:ext>
            </a:extLst>
          </p:cNvPr>
          <p:cNvSpPr>
            <a:spLocks noGrp="1"/>
          </p:cNvSpPr>
          <p:nvPr>
            <p:ph type="body" idx="1"/>
          </p:nvPr>
        </p:nvSpPr>
        <p:spPr/>
        <p:txBody>
          <a:bodyPr/>
          <a:lstStyle/>
          <a:p>
            <a:pPr algn="l"/>
            <a:r>
              <a:rPr lang="en-AU" dirty="0"/>
              <a:t>Tools</a:t>
            </a:r>
          </a:p>
        </p:txBody>
      </p:sp>
      <p:sp>
        <p:nvSpPr>
          <p:cNvPr id="4" name="Text Placeholder 3">
            <a:extLst>
              <a:ext uri="{FF2B5EF4-FFF2-40B4-BE49-F238E27FC236}">
                <a16:creationId xmlns:a16="http://schemas.microsoft.com/office/drawing/2014/main" id="{EFA85B5C-4200-49D2-A831-30897F5285FE}"/>
              </a:ext>
            </a:extLst>
          </p:cNvPr>
          <p:cNvSpPr>
            <a:spLocks noGrp="1"/>
          </p:cNvSpPr>
          <p:nvPr>
            <p:ph type="body" sz="half" idx="15"/>
          </p:nvPr>
        </p:nvSpPr>
        <p:spPr/>
        <p:txBody>
          <a:bodyPr/>
          <a:lstStyle/>
          <a:p>
            <a:pPr algn="l"/>
            <a:r>
              <a:rPr lang="en-AU" dirty="0"/>
              <a:t>Manual Access </a:t>
            </a:r>
          </a:p>
        </p:txBody>
      </p:sp>
      <p:sp>
        <p:nvSpPr>
          <p:cNvPr id="5" name="Text Placeholder 4">
            <a:extLst>
              <a:ext uri="{FF2B5EF4-FFF2-40B4-BE49-F238E27FC236}">
                <a16:creationId xmlns:a16="http://schemas.microsoft.com/office/drawing/2014/main" id="{2C211761-6FED-4E2E-8D3C-B8309386DF7B}"/>
              </a:ext>
            </a:extLst>
          </p:cNvPr>
          <p:cNvSpPr>
            <a:spLocks noGrp="1"/>
          </p:cNvSpPr>
          <p:nvPr>
            <p:ph type="body" sz="quarter" idx="3"/>
          </p:nvPr>
        </p:nvSpPr>
        <p:spPr/>
        <p:txBody>
          <a:bodyPr/>
          <a:lstStyle/>
          <a:p>
            <a:pPr algn="l"/>
            <a:r>
              <a:rPr lang="en-AU" dirty="0"/>
              <a:t>Processes</a:t>
            </a:r>
          </a:p>
        </p:txBody>
      </p:sp>
      <p:sp>
        <p:nvSpPr>
          <p:cNvPr id="6" name="Text Placeholder 5">
            <a:extLst>
              <a:ext uri="{FF2B5EF4-FFF2-40B4-BE49-F238E27FC236}">
                <a16:creationId xmlns:a16="http://schemas.microsoft.com/office/drawing/2014/main" id="{DF76FB30-C0D8-4EA3-B114-AF3C8517C3B9}"/>
              </a:ext>
            </a:extLst>
          </p:cNvPr>
          <p:cNvSpPr>
            <a:spLocks noGrp="1"/>
          </p:cNvSpPr>
          <p:nvPr>
            <p:ph type="body" sz="half" idx="16"/>
          </p:nvPr>
        </p:nvSpPr>
        <p:spPr/>
        <p:txBody>
          <a:bodyPr/>
          <a:lstStyle/>
          <a:p>
            <a:pPr algn="l"/>
            <a:r>
              <a:rPr lang="en-US" dirty="0"/>
              <a:t>We access the insecure Apache HTTP website 192.168.1.105</a:t>
            </a:r>
            <a:endParaRPr lang="en-AU" dirty="0"/>
          </a:p>
        </p:txBody>
      </p:sp>
      <p:sp>
        <p:nvSpPr>
          <p:cNvPr id="7" name="Text Placeholder 6">
            <a:extLst>
              <a:ext uri="{FF2B5EF4-FFF2-40B4-BE49-F238E27FC236}">
                <a16:creationId xmlns:a16="http://schemas.microsoft.com/office/drawing/2014/main" id="{D61167C6-B2A2-4FB3-8586-2EE078086412}"/>
              </a:ext>
            </a:extLst>
          </p:cNvPr>
          <p:cNvSpPr>
            <a:spLocks noGrp="1"/>
          </p:cNvSpPr>
          <p:nvPr>
            <p:ph type="body" sz="quarter" idx="13"/>
          </p:nvPr>
        </p:nvSpPr>
        <p:spPr/>
        <p:txBody>
          <a:bodyPr/>
          <a:lstStyle/>
          <a:p>
            <a:endParaRPr lang="en-AU" dirty="0"/>
          </a:p>
          <a:p>
            <a:pPr algn="l"/>
            <a:r>
              <a:rPr lang="en-AU" dirty="0"/>
              <a:t>Achievements </a:t>
            </a:r>
          </a:p>
        </p:txBody>
      </p:sp>
      <p:sp>
        <p:nvSpPr>
          <p:cNvPr id="8" name="Text Placeholder 7">
            <a:extLst>
              <a:ext uri="{FF2B5EF4-FFF2-40B4-BE49-F238E27FC236}">
                <a16:creationId xmlns:a16="http://schemas.microsoft.com/office/drawing/2014/main" id="{AE9E8E75-CA36-4ED8-BCCF-501B5353634E}"/>
              </a:ext>
            </a:extLst>
          </p:cNvPr>
          <p:cNvSpPr>
            <a:spLocks noGrp="1"/>
          </p:cNvSpPr>
          <p:nvPr>
            <p:ph type="body" sz="half" idx="17"/>
          </p:nvPr>
        </p:nvSpPr>
        <p:spPr/>
        <p:txBody>
          <a:bodyPr>
            <a:normAutofit/>
          </a:bodyPr>
          <a:lstStyle/>
          <a:p>
            <a:pPr algn="l"/>
            <a:r>
              <a:rPr lang="en-US" dirty="0"/>
              <a:t>Navigating through the directories we find information relating to the </a:t>
            </a:r>
            <a:r>
              <a:rPr lang="en-US" dirty="0" err="1"/>
              <a:t>company_secret_folder</a:t>
            </a:r>
            <a:endParaRPr lang="en-AU" dirty="0"/>
          </a:p>
        </p:txBody>
      </p:sp>
    </p:spTree>
    <p:extLst>
      <p:ext uri="{BB962C8B-B14F-4D97-AF65-F5344CB8AC3E}">
        <p14:creationId xmlns:p14="http://schemas.microsoft.com/office/powerpoint/2010/main" val="1152217128"/>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descr="Nmap Scan ">
            <a:extLst>
              <a:ext uri="{FF2B5EF4-FFF2-40B4-BE49-F238E27FC236}">
                <a16:creationId xmlns:a16="http://schemas.microsoft.com/office/drawing/2014/main" id="{205D740B-CA3C-4B03-A8C6-CD363A8895C4}"/>
              </a:ext>
            </a:extLst>
          </p:cNvPr>
          <p:cNvSpPr>
            <a:spLocks noGrp="1"/>
          </p:cNvSpPr>
          <p:nvPr>
            <p:ph type="title"/>
          </p:nvPr>
        </p:nvSpPr>
        <p:spPr>
          <a:xfrm>
            <a:off x="813042" y="530359"/>
            <a:ext cx="4887853" cy="1261872"/>
          </a:xfrm>
        </p:spPr>
        <p:txBody>
          <a:bodyPr>
            <a:normAutofit/>
          </a:bodyPr>
          <a:lstStyle/>
          <a:p>
            <a:pPr algn="l"/>
            <a:r>
              <a:rPr lang="en-AU" sz="2000" dirty="0"/>
              <a:t>Company Folder </a:t>
            </a:r>
          </a:p>
        </p:txBody>
      </p:sp>
      <p:sp>
        <p:nvSpPr>
          <p:cNvPr id="16" name="Title 8">
            <a:extLst>
              <a:ext uri="{FF2B5EF4-FFF2-40B4-BE49-F238E27FC236}">
                <a16:creationId xmlns:a16="http://schemas.microsoft.com/office/drawing/2014/main" id="{70F54323-A3A3-4BE3-981C-0828F0550579}"/>
              </a:ext>
            </a:extLst>
          </p:cNvPr>
          <p:cNvSpPr txBox="1">
            <a:spLocks/>
          </p:cNvSpPr>
          <p:nvPr/>
        </p:nvSpPr>
        <p:spPr>
          <a:xfrm>
            <a:off x="6247115" y="462375"/>
            <a:ext cx="4856163" cy="1261872"/>
          </a:xfrm>
          <a:prstGeom prst="rect">
            <a:avLst/>
          </a:prstGeom>
          <a:effectLst>
            <a:outerShdw blurRad="25400" dir="17880000">
              <a:srgbClr val="000000">
                <a:alpha val="46000"/>
              </a:srgbClr>
            </a:outerShdw>
          </a:effectLst>
        </p:spPr>
        <p:txBody>
          <a:bodyPr vert="horz" lIns="91440" tIns="45720" rIns="91440" bIns="45720" rtlCol="0" anchor="ctr">
            <a:normAutofit fontScale="975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AU" sz="2000" dirty="0"/>
              <a:t>Secret Folder </a:t>
            </a:r>
          </a:p>
        </p:txBody>
      </p:sp>
      <p:pic>
        <p:nvPicPr>
          <p:cNvPr id="7" name="Content Placeholder 6" descr="A screenshot of a computer screen&#10;&#10;Description automatically generated">
            <a:extLst>
              <a:ext uri="{FF2B5EF4-FFF2-40B4-BE49-F238E27FC236}">
                <a16:creationId xmlns:a16="http://schemas.microsoft.com/office/drawing/2014/main" id="{9EDA1533-D1CE-4BC9-B72E-471A9F9F3122}"/>
              </a:ext>
            </a:extLst>
          </p:cNvPr>
          <p:cNvPicPr>
            <a:picLocks noGrp="1" noChangeAspect="1"/>
          </p:cNvPicPr>
          <p:nvPr>
            <p:ph sz="half" idx="1"/>
          </p:nvPr>
        </p:nvPicPr>
        <p:blipFill>
          <a:blip r:embed="rId2"/>
          <a:stretch>
            <a:fillRect/>
          </a:stretch>
        </p:blipFill>
        <p:spPr>
          <a:xfrm>
            <a:off x="844732" y="1394126"/>
            <a:ext cx="4856163" cy="1347141"/>
          </a:xfrm>
        </p:spPr>
      </p:pic>
      <p:sp>
        <p:nvSpPr>
          <p:cNvPr id="23" name="Rectangle 22">
            <a:extLst>
              <a:ext uri="{FF2B5EF4-FFF2-40B4-BE49-F238E27FC236}">
                <a16:creationId xmlns:a16="http://schemas.microsoft.com/office/drawing/2014/main" id="{48183926-96C7-448E-A21A-C628CFDC02DC}"/>
              </a:ext>
            </a:extLst>
          </p:cNvPr>
          <p:cNvSpPr/>
          <p:nvPr/>
        </p:nvSpPr>
        <p:spPr>
          <a:xfrm>
            <a:off x="2569029" y="2438400"/>
            <a:ext cx="992778" cy="13933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Content Placeholder 11" descr="Graphical user interface&#10;&#10;Description automatically generated">
            <a:extLst>
              <a:ext uri="{FF2B5EF4-FFF2-40B4-BE49-F238E27FC236}">
                <a16:creationId xmlns:a16="http://schemas.microsoft.com/office/drawing/2014/main" id="{719C6532-E882-4267-A34F-BDA400B6E1AE}"/>
              </a:ext>
            </a:extLst>
          </p:cNvPr>
          <p:cNvPicPr>
            <a:picLocks noGrp="1" noChangeAspect="1"/>
          </p:cNvPicPr>
          <p:nvPr>
            <p:ph sz="half" idx="2"/>
          </p:nvPr>
        </p:nvPicPr>
        <p:blipFill>
          <a:blip r:embed="rId3"/>
          <a:stretch>
            <a:fillRect/>
          </a:stretch>
        </p:blipFill>
        <p:spPr>
          <a:xfrm>
            <a:off x="6247115" y="1394126"/>
            <a:ext cx="4857750" cy="2751648"/>
          </a:xfrm>
        </p:spPr>
      </p:pic>
      <p:sp>
        <p:nvSpPr>
          <p:cNvPr id="22" name="Rectangle 21">
            <a:extLst>
              <a:ext uri="{FF2B5EF4-FFF2-40B4-BE49-F238E27FC236}">
                <a16:creationId xmlns:a16="http://schemas.microsoft.com/office/drawing/2014/main" id="{B3055899-0B56-42FC-A39B-090A4F6F15CC}"/>
              </a:ext>
            </a:extLst>
          </p:cNvPr>
          <p:cNvSpPr/>
          <p:nvPr/>
        </p:nvSpPr>
        <p:spPr>
          <a:xfrm flipV="1">
            <a:off x="7106194" y="3300549"/>
            <a:ext cx="3143795" cy="61830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58579269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600"/>
            <a:ext cx="10353762" cy="1257300"/>
          </a:xfrm>
        </p:spPr>
        <p:txBody>
          <a:bodyPr>
            <a:normAutofit/>
          </a:bodyPr>
          <a:lstStyle/>
          <a:p>
            <a:r>
              <a:rPr lang="en-US" dirty="0"/>
              <a:t>Red Team vs Blue Team</a:t>
            </a:r>
          </a:p>
        </p:txBody>
      </p:sp>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extLst>
              <p:ext uri="{D42A27DB-BD31-4B8C-83A1-F6EECF244321}">
                <p14:modId xmlns:p14="http://schemas.microsoft.com/office/powerpoint/2010/main" val="2183016323"/>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5077456"/>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6DAB7-E721-4B06-9102-B9BCC53FACEF}"/>
              </a:ext>
            </a:extLst>
          </p:cNvPr>
          <p:cNvSpPr>
            <a:spLocks noGrp="1"/>
          </p:cNvSpPr>
          <p:nvPr>
            <p:ph type="title"/>
          </p:nvPr>
        </p:nvSpPr>
        <p:spPr/>
        <p:txBody>
          <a:bodyPr>
            <a:normAutofit fontScale="90000"/>
          </a:bodyPr>
          <a:lstStyle/>
          <a:p>
            <a:r>
              <a:rPr lang="en-US" dirty="0"/>
              <a:t>Brute Force Attack</a:t>
            </a:r>
            <a:br>
              <a:rPr lang="en-US" dirty="0"/>
            </a:br>
            <a:br>
              <a:rPr lang="en-US" dirty="0"/>
            </a:br>
            <a:r>
              <a:rPr lang="en-US" sz="3100" dirty="0"/>
              <a:t>Inadequate Encryption Strength</a:t>
            </a:r>
            <a:endParaRPr lang="en-AU" dirty="0"/>
          </a:p>
        </p:txBody>
      </p:sp>
      <p:sp>
        <p:nvSpPr>
          <p:cNvPr id="3" name="Text Placeholder 2">
            <a:extLst>
              <a:ext uri="{FF2B5EF4-FFF2-40B4-BE49-F238E27FC236}">
                <a16:creationId xmlns:a16="http://schemas.microsoft.com/office/drawing/2014/main" id="{619E2946-0B6B-48FF-B090-6E3BBAB52E94}"/>
              </a:ext>
            </a:extLst>
          </p:cNvPr>
          <p:cNvSpPr>
            <a:spLocks noGrp="1"/>
          </p:cNvSpPr>
          <p:nvPr>
            <p:ph type="body" idx="1"/>
          </p:nvPr>
        </p:nvSpPr>
        <p:spPr/>
        <p:txBody>
          <a:bodyPr/>
          <a:lstStyle/>
          <a:p>
            <a:pPr algn="l"/>
            <a:r>
              <a:rPr lang="en-AU" dirty="0"/>
              <a:t>Tools</a:t>
            </a:r>
          </a:p>
        </p:txBody>
      </p:sp>
      <p:sp>
        <p:nvSpPr>
          <p:cNvPr id="4" name="Text Placeholder 3">
            <a:extLst>
              <a:ext uri="{FF2B5EF4-FFF2-40B4-BE49-F238E27FC236}">
                <a16:creationId xmlns:a16="http://schemas.microsoft.com/office/drawing/2014/main" id="{EFA85B5C-4200-49D2-A831-30897F5285FE}"/>
              </a:ext>
            </a:extLst>
          </p:cNvPr>
          <p:cNvSpPr>
            <a:spLocks noGrp="1"/>
          </p:cNvSpPr>
          <p:nvPr>
            <p:ph type="body" sz="half" idx="15"/>
          </p:nvPr>
        </p:nvSpPr>
        <p:spPr/>
        <p:txBody>
          <a:bodyPr/>
          <a:lstStyle/>
          <a:p>
            <a:pPr algn="l"/>
            <a:r>
              <a:rPr lang="en-AU" dirty="0"/>
              <a:t>Hydra</a:t>
            </a:r>
          </a:p>
        </p:txBody>
      </p:sp>
      <p:sp>
        <p:nvSpPr>
          <p:cNvPr id="5" name="Text Placeholder 4">
            <a:extLst>
              <a:ext uri="{FF2B5EF4-FFF2-40B4-BE49-F238E27FC236}">
                <a16:creationId xmlns:a16="http://schemas.microsoft.com/office/drawing/2014/main" id="{2C211761-6FED-4E2E-8D3C-B8309386DF7B}"/>
              </a:ext>
            </a:extLst>
          </p:cNvPr>
          <p:cNvSpPr>
            <a:spLocks noGrp="1"/>
          </p:cNvSpPr>
          <p:nvPr>
            <p:ph type="body" sz="quarter" idx="3"/>
          </p:nvPr>
        </p:nvSpPr>
        <p:spPr/>
        <p:txBody>
          <a:bodyPr/>
          <a:lstStyle/>
          <a:p>
            <a:pPr algn="l"/>
            <a:r>
              <a:rPr lang="en-AU" dirty="0"/>
              <a:t>Processes</a:t>
            </a:r>
          </a:p>
        </p:txBody>
      </p:sp>
      <p:sp>
        <p:nvSpPr>
          <p:cNvPr id="6" name="Text Placeholder 5">
            <a:extLst>
              <a:ext uri="{FF2B5EF4-FFF2-40B4-BE49-F238E27FC236}">
                <a16:creationId xmlns:a16="http://schemas.microsoft.com/office/drawing/2014/main" id="{DF76FB30-C0D8-4EA3-B114-AF3C8517C3B9}"/>
              </a:ext>
            </a:extLst>
          </p:cNvPr>
          <p:cNvSpPr>
            <a:spLocks noGrp="1"/>
          </p:cNvSpPr>
          <p:nvPr>
            <p:ph type="body" sz="half" idx="16"/>
          </p:nvPr>
        </p:nvSpPr>
        <p:spPr/>
        <p:txBody>
          <a:bodyPr/>
          <a:lstStyle/>
          <a:p>
            <a:pPr algn="l"/>
            <a:r>
              <a:rPr lang="en-US" dirty="0"/>
              <a:t>We use the information found in the </a:t>
            </a:r>
            <a:r>
              <a:rPr lang="en-US" dirty="0" err="1"/>
              <a:t>company_secret_folder</a:t>
            </a:r>
            <a:r>
              <a:rPr lang="en-US" dirty="0"/>
              <a:t> and run a brute-force attack on the password protected secret folder command: hydra -l </a:t>
            </a:r>
            <a:r>
              <a:rPr lang="en-US" dirty="0" err="1"/>
              <a:t>ashton</a:t>
            </a:r>
            <a:r>
              <a:rPr lang="en-US" dirty="0"/>
              <a:t> -P /</a:t>
            </a:r>
            <a:r>
              <a:rPr lang="en-US" dirty="0" err="1"/>
              <a:t>usr</a:t>
            </a:r>
            <a:r>
              <a:rPr lang="en-US" dirty="0"/>
              <a:t>/share/wordlists/rockyou.txt -s 80 -f -</a:t>
            </a:r>
            <a:r>
              <a:rPr lang="en-US" dirty="0" err="1"/>
              <a:t>vV</a:t>
            </a:r>
            <a:r>
              <a:rPr lang="en-US" dirty="0"/>
              <a:t> 192.168.1.105 http-get /</a:t>
            </a:r>
            <a:r>
              <a:rPr lang="en-US" dirty="0" err="1"/>
              <a:t>company_folders</a:t>
            </a:r>
            <a:r>
              <a:rPr lang="en-US" dirty="0"/>
              <a:t>/</a:t>
            </a:r>
            <a:r>
              <a:rPr lang="en-US" dirty="0" err="1"/>
              <a:t>secret_folder</a:t>
            </a:r>
            <a:endParaRPr lang="en-AU" dirty="0"/>
          </a:p>
        </p:txBody>
      </p:sp>
      <p:sp>
        <p:nvSpPr>
          <p:cNvPr id="7" name="Text Placeholder 6">
            <a:extLst>
              <a:ext uri="{FF2B5EF4-FFF2-40B4-BE49-F238E27FC236}">
                <a16:creationId xmlns:a16="http://schemas.microsoft.com/office/drawing/2014/main" id="{D61167C6-B2A2-4FB3-8586-2EE078086412}"/>
              </a:ext>
            </a:extLst>
          </p:cNvPr>
          <p:cNvSpPr>
            <a:spLocks noGrp="1"/>
          </p:cNvSpPr>
          <p:nvPr>
            <p:ph type="body" sz="quarter" idx="13"/>
          </p:nvPr>
        </p:nvSpPr>
        <p:spPr/>
        <p:txBody>
          <a:bodyPr/>
          <a:lstStyle/>
          <a:p>
            <a:endParaRPr lang="en-AU" dirty="0"/>
          </a:p>
          <a:p>
            <a:pPr algn="l"/>
            <a:r>
              <a:rPr lang="en-AU" dirty="0"/>
              <a:t>Achievements </a:t>
            </a:r>
          </a:p>
        </p:txBody>
      </p:sp>
      <p:sp>
        <p:nvSpPr>
          <p:cNvPr id="8" name="Text Placeholder 7">
            <a:extLst>
              <a:ext uri="{FF2B5EF4-FFF2-40B4-BE49-F238E27FC236}">
                <a16:creationId xmlns:a16="http://schemas.microsoft.com/office/drawing/2014/main" id="{AE9E8E75-CA36-4ED8-BCCF-501B5353634E}"/>
              </a:ext>
            </a:extLst>
          </p:cNvPr>
          <p:cNvSpPr>
            <a:spLocks noGrp="1"/>
          </p:cNvSpPr>
          <p:nvPr>
            <p:ph type="body" sz="half" idx="17"/>
          </p:nvPr>
        </p:nvSpPr>
        <p:spPr/>
        <p:txBody>
          <a:bodyPr>
            <a:normAutofit/>
          </a:bodyPr>
          <a:lstStyle/>
          <a:p>
            <a:pPr algn="l"/>
            <a:r>
              <a:rPr lang="en-US" dirty="0"/>
              <a:t>Successful retrieval of User and Password</a:t>
            </a:r>
            <a:endParaRPr lang="en-AU" dirty="0"/>
          </a:p>
        </p:txBody>
      </p:sp>
    </p:spTree>
    <p:extLst>
      <p:ext uri="{BB962C8B-B14F-4D97-AF65-F5344CB8AC3E}">
        <p14:creationId xmlns:p14="http://schemas.microsoft.com/office/powerpoint/2010/main" val="4112952583"/>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computer&#10;&#10;Description automatically generated">
            <a:extLst>
              <a:ext uri="{FF2B5EF4-FFF2-40B4-BE49-F238E27FC236}">
                <a16:creationId xmlns:a16="http://schemas.microsoft.com/office/drawing/2014/main" id="{62A90DC8-E630-4526-B8C4-3DD1400D643D}"/>
              </a:ext>
            </a:extLst>
          </p:cNvPr>
          <p:cNvPicPr>
            <a:picLocks noGrp="1" noChangeAspect="1"/>
          </p:cNvPicPr>
          <p:nvPr>
            <p:ph sz="half" idx="1"/>
          </p:nvPr>
        </p:nvPicPr>
        <p:blipFill>
          <a:blip r:embed="rId2"/>
          <a:stretch>
            <a:fillRect/>
          </a:stretch>
        </p:blipFill>
        <p:spPr>
          <a:xfrm>
            <a:off x="935038" y="1162051"/>
            <a:ext cx="4379217" cy="3622675"/>
          </a:xfrm>
        </p:spPr>
      </p:pic>
      <p:sp>
        <p:nvSpPr>
          <p:cNvPr id="9" name="Title 8" descr="Nmap Scan ">
            <a:extLst>
              <a:ext uri="{FF2B5EF4-FFF2-40B4-BE49-F238E27FC236}">
                <a16:creationId xmlns:a16="http://schemas.microsoft.com/office/drawing/2014/main" id="{205D740B-CA3C-4B03-A8C6-CD363A8895C4}"/>
              </a:ext>
            </a:extLst>
          </p:cNvPr>
          <p:cNvSpPr>
            <a:spLocks noGrp="1"/>
          </p:cNvSpPr>
          <p:nvPr>
            <p:ph type="title"/>
          </p:nvPr>
        </p:nvSpPr>
        <p:spPr>
          <a:xfrm>
            <a:off x="866892" y="303935"/>
            <a:ext cx="4887853" cy="1261872"/>
          </a:xfrm>
        </p:spPr>
        <p:txBody>
          <a:bodyPr>
            <a:normAutofit/>
          </a:bodyPr>
          <a:lstStyle/>
          <a:p>
            <a:pPr algn="l"/>
            <a:r>
              <a:rPr lang="en-AU" sz="2000" dirty="0"/>
              <a:t>Hydra </a:t>
            </a:r>
          </a:p>
        </p:txBody>
      </p:sp>
      <p:sp>
        <p:nvSpPr>
          <p:cNvPr id="16" name="Title 8">
            <a:extLst>
              <a:ext uri="{FF2B5EF4-FFF2-40B4-BE49-F238E27FC236}">
                <a16:creationId xmlns:a16="http://schemas.microsoft.com/office/drawing/2014/main" id="{70F54323-A3A3-4BE3-981C-0828F0550579}"/>
              </a:ext>
            </a:extLst>
          </p:cNvPr>
          <p:cNvSpPr txBox="1">
            <a:spLocks/>
          </p:cNvSpPr>
          <p:nvPr/>
        </p:nvSpPr>
        <p:spPr>
          <a:xfrm>
            <a:off x="5754745" y="303935"/>
            <a:ext cx="4856163" cy="1261872"/>
          </a:xfrm>
          <a:prstGeom prst="rect">
            <a:avLst/>
          </a:prstGeom>
          <a:effectLst>
            <a:outerShdw blurRad="25400" dir="17880000">
              <a:srgbClr val="000000">
                <a:alpha val="46000"/>
              </a:srgbClr>
            </a:outerShdw>
          </a:effectLst>
        </p:spPr>
        <p:txBody>
          <a:bodyPr vert="horz" lIns="91440" tIns="45720" rIns="91440" bIns="45720" rtlCol="0" anchor="ctr">
            <a:normAutofit fontScale="975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AU" sz="2000" dirty="0"/>
              <a:t>Login with user Ashtons credentials</a:t>
            </a:r>
          </a:p>
        </p:txBody>
      </p:sp>
      <p:pic>
        <p:nvPicPr>
          <p:cNvPr id="11" name="Content Placeholder 10" descr="A screenshot of a video game&#10;&#10;Description automatically generated">
            <a:extLst>
              <a:ext uri="{FF2B5EF4-FFF2-40B4-BE49-F238E27FC236}">
                <a16:creationId xmlns:a16="http://schemas.microsoft.com/office/drawing/2014/main" id="{0D945622-4C59-4820-AD82-7C61D875CEF9}"/>
              </a:ext>
            </a:extLst>
          </p:cNvPr>
          <p:cNvPicPr>
            <a:picLocks noGrp="1" noChangeAspect="1"/>
          </p:cNvPicPr>
          <p:nvPr>
            <p:ph sz="half" idx="2"/>
          </p:nvPr>
        </p:nvPicPr>
        <p:blipFill>
          <a:blip r:embed="rId3"/>
          <a:stretch>
            <a:fillRect/>
          </a:stretch>
        </p:blipFill>
        <p:spPr>
          <a:xfrm>
            <a:off x="5860475" y="1162051"/>
            <a:ext cx="4857750" cy="2065753"/>
          </a:xfrm>
        </p:spPr>
      </p:pic>
      <p:sp>
        <p:nvSpPr>
          <p:cNvPr id="23" name="Rectangle 22">
            <a:extLst>
              <a:ext uri="{FF2B5EF4-FFF2-40B4-BE49-F238E27FC236}">
                <a16:creationId xmlns:a16="http://schemas.microsoft.com/office/drawing/2014/main" id="{48183926-96C7-448E-A21A-C628CFDC02DC}"/>
              </a:ext>
            </a:extLst>
          </p:cNvPr>
          <p:cNvSpPr/>
          <p:nvPr/>
        </p:nvSpPr>
        <p:spPr>
          <a:xfrm>
            <a:off x="995998" y="4336869"/>
            <a:ext cx="2243590" cy="12192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B3055899-0B56-42FC-A39B-090A4F6F15CC}"/>
              </a:ext>
            </a:extLst>
          </p:cNvPr>
          <p:cNvSpPr/>
          <p:nvPr/>
        </p:nvSpPr>
        <p:spPr>
          <a:xfrm flipV="1">
            <a:off x="6914604" y="2281645"/>
            <a:ext cx="1619795" cy="47897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202143890"/>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6DAB7-E721-4B06-9102-B9BCC53FACEF}"/>
              </a:ext>
            </a:extLst>
          </p:cNvPr>
          <p:cNvSpPr>
            <a:spLocks noGrp="1"/>
          </p:cNvSpPr>
          <p:nvPr>
            <p:ph type="title"/>
          </p:nvPr>
        </p:nvSpPr>
        <p:spPr/>
        <p:txBody>
          <a:bodyPr>
            <a:normAutofit fontScale="90000"/>
          </a:bodyPr>
          <a:lstStyle/>
          <a:p>
            <a:r>
              <a:rPr lang="en-US" dirty="0"/>
              <a:t>Unlock Folder to Compromise Server</a:t>
            </a:r>
            <a:br>
              <a:rPr lang="en-US" dirty="0"/>
            </a:br>
            <a:br>
              <a:rPr lang="en-US" dirty="0"/>
            </a:br>
            <a:r>
              <a:rPr lang="en-US" sz="3100" dirty="0"/>
              <a:t>Insecure Storage of Sensitive Information</a:t>
            </a:r>
            <a:endParaRPr lang="en-AU" dirty="0"/>
          </a:p>
        </p:txBody>
      </p:sp>
      <p:sp>
        <p:nvSpPr>
          <p:cNvPr id="3" name="Text Placeholder 2">
            <a:extLst>
              <a:ext uri="{FF2B5EF4-FFF2-40B4-BE49-F238E27FC236}">
                <a16:creationId xmlns:a16="http://schemas.microsoft.com/office/drawing/2014/main" id="{619E2946-0B6B-48FF-B090-6E3BBAB52E94}"/>
              </a:ext>
            </a:extLst>
          </p:cNvPr>
          <p:cNvSpPr>
            <a:spLocks noGrp="1"/>
          </p:cNvSpPr>
          <p:nvPr>
            <p:ph type="body" idx="1"/>
          </p:nvPr>
        </p:nvSpPr>
        <p:spPr/>
        <p:txBody>
          <a:bodyPr/>
          <a:lstStyle/>
          <a:p>
            <a:pPr algn="l"/>
            <a:r>
              <a:rPr lang="en-AU" dirty="0"/>
              <a:t>Tools</a:t>
            </a:r>
          </a:p>
        </p:txBody>
      </p:sp>
      <p:sp>
        <p:nvSpPr>
          <p:cNvPr id="4" name="Text Placeholder 3">
            <a:extLst>
              <a:ext uri="{FF2B5EF4-FFF2-40B4-BE49-F238E27FC236}">
                <a16:creationId xmlns:a16="http://schemas.microsoft.com/office/drawing/2014/main" id="{EFA85B5C-4200-49D2-A831-30897F5285FE}"/>
              </a:ext>
            </a:extLst>
          </p:cNvPr>
          <p:cNvSpPr>
            <a:spLocks noGrp="1"/>
          </p:cNvSpPr>
          <p:nvPr>
            <p:ph type="body" sz="half" idx="15"/>
          </p:nvPr>
        </p:nvSpPr>
        <p:spPr/>
        <p:txBody>
          <a:bodyPr/>
          <a:lstStyle/>
          <a:p>
            <a:pPr algn="l"/>
            <a:r>
              <a:rPr lang="en-AU" dirty="0"/>
              <a:t>Manual access via folder</a:t>
            </a:r>
          </a:p>
        </p:txBody>
      </p:sp>
      <p:sp>
        <p:nvSpPr>
          <p:cNvPr id="5" name="Text Placeholder 4">
            <a:extLst>
              <a:ext uri="{FF2B5EF4-FFF2-40B4-BE49-F238E27FC236}">
                <a16:creationId xmlns:a16="http://schemas.microsoft.com/office/drawing/2014/main" id="{2C211761-6FED-4E2E-8D3C-B8309386DF7B}"/>
              </a:ext>
            </a:extLst>
          </p:cNvPr>
          <p:cNvSpPr>
            <a:spLocks noGrp="1"/>
          </p:cNvSpPr>
          <p:nvPr>
            <p:ph type="body" sz="quarter" idx="3"/>
          </p:nvPr>
        </p:nvSpPr>
        <p:spPr/>
        <p:txBody>
          <a:bodyPr/>
          <a:lstStyle/>
          <a:p>
            <a:pPr algn="l"/>
            <a:r>
              <a:rPr lang="en-AU" dirty="0"/>
              <a:t>Processes</a:t>
            </a:r>
          </a:p>
        </p:txBody>
      </p:sp>
      <p:sp>
        <p:nvSpPr>
          <p:cNvPr id="6" name="Text Placeholder 5">
            <a:extLst>
              <a:ext uri="{FF2B5EF4-FFF2-40B4-BE49-F238E27FC236}">
                <a16:creationId xmlns:a16="http://schemas.microsoft.com/office/drawing/2014/main" id="{DF76FB30-C0D8-4EA3-B114-AF3C8517C3B9}"/>
              </a:ext>
            </a:extLst>
          </p:cNvPr>
          <p:cNvSpPr>
            <a:spLocks noGrp="1"/>
          </p:cNvSpPr>
          <p:nvPr>
            <p:ph type="body" sz="half" idx="16"/>
          </p:nvPr>
        </p:nvSpPr>
        <p:spPr/>
        <p:txBody>
          <a:bodyPr/>
          <a:lstStyle/>
          <a:p>
            <a:pPr algn="l"/>
            <a:r>
              <a:rPr lang="en-US" dirty="0"/>
              <a:t>Access password protected folder with credentials  of obtained, </a:t>
            </a:r>
            <a:r>
              <a:rPr lang="en-US" dirty="0" err="1"/>
              <a:t>Analyse</a:t>
            </a:r>
            <a:r>
              <a:rPr lang="en-US" dirty="0"/>
              <a:t> contents folder</a:t>
            </a:r>
            <a:endParaRPr lang="en-AU" dirty="0"/>
          </a:p>
        </p:txBody>
      </p:sp>
      <p:sp>
        <p:nvSpPr>
          <p:cNvPr id="7" name="Text Placeholder 6">
            <a:extLst>
              <a:ext uri="{FF2B5EF4-FFF2-40B4-BE49-F238E27FC236}">
                <a16:creationId xmlns:a16="http://schemas.microsoft.com/office/drawing/2014/main" id="{D61167C6-B2A2-4FB3-8586-2EE078086412}"/>
              </a:ext>
            </a:extLst>
          </p:cNvPr>
          <p:cNvSpPr>
            <a:spLocks noGrp="1"/>
          </p:cNvSpPr>
          <p:nvPr>
            <p:ph type="body" sz="quarter" idx="13"/>
          </p:nvPr>
        </p:nvSpPr>
        <p:spPr/>
        <p:txBody>
          <a:bodyPr/>
          <a:lstStyle/>
          <a:p>
            <a:endParaRPr lang="en-AU" dirty="0"/>
          </a:p>
          <a:p>
            <a:pPr algn="l"/>
            <a:r>
              <a:rPr lang="en-AU" dirty="0"/>
              <a:t>Achievements </a:t>
            </a:r>
          </a:p>
        </p:txBody>
      </p:sp>
      <p:sp>
        <p:nvSpPr>
          <p:cNvPr id="8" name="Text Placeholder 7">
            <a:extLst>
              <a:ext uri="{FF2B5EF4-FFF2-40B4-BE49-F238E27FC236}">
                <a16:creationId xmlns:a16="http://schemas.microsoft.com/office/drawing/2014/main" id="{AE9E8E75-CA36-4ED8-BCCF-501B5353634E}"/>
              </a:ext>
            </a:extLst>
          </p:cNvPr>
          <p:cNvSpPr>
            <a:spLocks noGrp="1"/>
          </p:cNvSpPr>
          <p:nvPr>
            <p:ph type="body" sz="half" idx="17"/>
          </p:nvPr>
        </p:nvSpPr>
        <p:spPr/>
        <p:txBody>
          <a:bodyPr>
            <a:normAutofit/>
          </a:bodyPr>
          <a:lstStyle/>
          <a:p>
            <a:pPr algn="l"/>
            <a:r>
              <a:rPr lang="en-US" dirty="0"/>
              <a:t>Uncover instructions to access the </a:t>
            </a:r>
            <a:r>
              <a:rPr lang="en-US" dirty="0" err="1"/>
              <a:t>WebDav</a:t>
            </a:r>
            <a:r>
              <a:rPr lang="en-US" dirty="0"/>
              <a:t> Corporate Server and user </a:t>
            </a:r>
            <a:r>
              <a:rPr lang="en-US" dirty="0" err="1"/>
              <a:t>Ryans</a:t>
            </a:r>
            <a:r>
              <a:rPr lang="en-US" dirty="0"/>
              <a:t> Hash</a:t>
            </a:r>
            <a:endParaRPr lang="en-AU" dirty="0"/>
          </a:p>
        </p:txBody>
      </p:sp>
    </p:spTree>
    <p:extLst>
      <p:ext uri="{BB962C8B-B14F-4D97-AF65-F5344CB8AC3E}">
        <p14:creationId xmlns:p14="http://schemas.microsoft.com/office/powerpoint/2010/main" val="2265667485"/>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descr="Nmap Scan ">
            <a:extLst>
              <a:ext uri="{FF2B5EF4-FFF2-40B4-BE49-F238E27FC236}">
                <a16:creationId xmlns:a16="http://schemas.microsoft.com/office/drawing/2014/main" id="{205D740B-CA3C-4B03-A8C6-CD363A8895C4}"/>
              </a:ext>
            </a:extLst>
          </p:cNvPr>
          <p:cNvSpPr>
            <a:spLocks noGrp="1"/>
          </p:cNvSpPr>
          <p:nvPr>
            <p:ph type="title"/>
          </p:nvPr>
        </p:nvSpPr>
        <p:spPr>
          <a:xfrm>
            <a:off x="1349529" y="659597"/>
            <a:ext cx="10353762" cy="1257300"/>
          </a:xfrm>
        </p:spPr>
        <p:txBody>
          <a:bodyPr>
            <a:normAutofit/>
          </a:bodyPr>
          <a:lstStyle/>
          <a:p>
            <a:pPr algn="l"/>
            <a:r>
              <a:rPr lang="en-AU" sz="2000" dirty="0"/>
              <a:t>Company Folder Secret Folder, Instructions to connect to Corporate Server </a:t>
            </a:r>
          </a:p>
        </p:txBody>
      </p:sp>
      <p:pic>
        <p:nvPicPr>
          <p:cNvPr id="10" name="Content Placeholder 9" descr="Graphical user interface, text, application&#10;&#10;Description automatically generated">
            <a:extLst>
              <a:ext uri="{FF2B5EF4-FFF2-40B4-BE49-F238E27FC236}">
                <a16:creationId xmlns:a16="http://schemas.microsoft.com/office/drawing/2014/main" id="{4AFF2F82-C73D-4AF5-A196-17FA50B568CE}"/>
              </a:ext>
            </a:extLst>
          </p:cNvPr>
          <p:cNvPicPr>
            <a:picLocks noGrp="1" noChangeAspect="1"/>
          </p:cNvPicPr>
          <p:nvPr>
            <p:ph idx="1"/>
          </p:nvPr>
        </p:nvPicPr>
        <p:blipFill>
          <a:blip r:embed="rId2"/>
          <a:stretch>
            <a:fillRect/>
          </a:stretch>
        </p:blipFill>
        <p:spPr>
          <a:xfrm>
            <a:off x="1436615" y="1500519"/>
            <a:ext cx="8534993" cy="2934790"/>
          </a:xfrm>
        </p:spPr>
      </p:pic>
      <p:sp>
        <p:nvSpPr>
          <p:cNvPr id="16" name="Title 8">
            <a:extLst>
              <a:ext uri="{FF2B5EF4-FFF2-40B4-BE49-F238E27FC236}">
                <a16:creationId xmlns:a16="http://schemas.microsoft.com/office/drawing/2014/main" id="{70F54323-A3A3-4BE3-981C-0828F0550579}"/>
              </a:ext>
            </a:extLst>
          </p:cNvPr>
          <p:cNvSpPr txBox="1">
            <a:spLocks/>
          </p:cNvSpPr>
          <p:nvPr/>
        </p:nvSpPr>
        <p:spPr>
          <a:xfrm>
            <a:off x="6369111" y="221228"/>
            <a:ext cx="4856163" cy="1261872"/>
          </a:xfrm>
          <a:prstGeom prst="rect">
            <a:avLst/>
          </a:prstGeom>
          <a:effectLst>
            <a:outerShdw blurRad="25400" dir="17880000">
              <a:srgbClr val="000000">
                <a:alpha val="46000"/>
              </a:srgbClr>
            </a:outerShdw>
          </a:effectLst>
        </p:spPr>
        <p:txBody>
          <a:bodyPr vert="horz" lIns="91440" tIns="45720" rIns="91440" bIns="45720" rtlCol="0" anchor="ctr">
            <a:normAutofit fontScale="975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endParaRPr lang="en-AU" sz="2000" dirty="0"/>
          </a:p>
        </p:txBody>
      </p:sp>
      <p:sp>
        <p:nvSpPr>
          <p:cNvPr id="23" name="Rectangle 22">
            <a:extLst>
              <a:ext uri="{FF2B5EF4-FFF2-40B4-BE49-F238E27FC236}">
                <a16:creationId xmlns:a16="http://schemas.microsoft.com/office/drawing/2014/main" id="{48183926-96C7-448E-A21A-C628CFDC02DC}"/>
              </a:ext>
            </a:extLst>
          </p:cNvPr>
          <p:cNvSpPr/>
          <p:nvPr/>
        </p:nvSpPr>
        <p:spPr>
          <a:xfrm>
            <a:off x="3051221" y="2757818"/>
            <a:ext cx="3854676" cy="24663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B3055899-0B56-42FC-A39B-090A4F6F15CC}"/>
              </a:ext>
            </a:extLst>
          </p:cNvPr>
          <p:cNvSpPr/>
          <p:nvPr/>
        </p:nvSpPr>
        <p:spPr>
          <a:xfrm flipV="1">
            <a:off x="1458132" y="3428999"/>
            <a:ext cx="6475377" cy="91657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088472215"/>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6DAB7-E721-4B06-9102-B9BCC53FACEF}"/>
              </a:ext>
            </a:extLst>
          </p:cNvPr>
          <p:cNvSpPr>
            <a:spLocks noGrp="1"/>
          </p:cNvSpPr>
          <p:nvPr>
            <p:ph type="title"/>
          </p:nvPr>
        </p:nvSpPr>
        <p:spPr/>
        <p:txBody>
          <a:bodyPr>
            <a:normAutofit fontScale="90000"/>
          </a:bodyPr>
          <a:lstStyle/>
          <a:p>
            <a:r>
              <a:rPr lang="en-US" dirty="0"/>
              <a:t>Password Crack</a:t>
            </a:r>
            <a:br>
              <a:rPr lang="en-US" dirty="0"/>
            </a:br>
            <a:br>
              <a:rPr lang="en-US" dirty="0"/>
            </a:br>
            <a:r>
              <a:rPr lang="en-US" sz="3100" dirty="0"/>
              <a:t>Weak Encoding for Password</a:t>
            </a:r>
            <a:endParaRPr lang="en-AU" dirty="0"/>
          </a:p>
        </p:txBody>
      </p:sp>
      <p:sp>
        <p:nvSpPr>
          <p:cNvPr id="3" name="Text Placeholder 2">
            <a:extLst>
              <a:ext uri="{FF2B5EF4-FFF2-40B4-BE49-F238E27FC236}">
                <a16:creationId xmlns:a16="http://schemas.microsoft.com/office/drawing/2014/main" id="{619E2946-0B6B-48FF-B090-6E3BBAB52E94}"/>
              </a:ext>
            </a:extLst>
          </p:cNvPr>
          <p:cNvSpPr>
            <a:spLocks noGrp="1"/>
          </p:cNvSpPr>
          <p:nvPr>
            <p:ph type="body" idx="1"/>
          </p:nvPr>
        </p:nvSpPr>
        <p:spPr/>
        <p:txBody>
          <a:bodyPr/>
          <a:lstStyle/>
          <a:p>
            <a:pPr algn="l"/>
            <a:r>
              <a:rPr lang="en-AU" dirty="0"/>
              <a:t>Tools</a:t>
            </a:r>
          </a:p>
        </p:txBody>
      </p:sp>
      <p:sp>
        <p:nvSpPr>
          <p:cNvPr id="4" name="Text Placeholder 3">
            <a:extLst>
              <a:ext uri="{FF2B5EF4-FFF2-40B4-BE49-F238E27FC236}">
                <a16:creationId xmlns:a16="http://schemas.microsoft.com/office/drawing/2014/main" id="{EFA85B5C-4200-49D2-A831-30897F5285FE}"/>
              </a:ext>
            </a:extLst>
          </p:cNvPr>
          <p:cNvSpPr>
            <a:spLocks noGrp="1"/>
          </p:cNvSpPr>
          <p:nvPr>
            <p:ph type="body" sz="half" idx="15"/>
          </p:nvPr>
        </p:nvSpPr>
        <p:spPr/>
        <p:txBody>
          <a:bodyPr/>
          <a:lstStyle/>
          <a:p>
            <a:pPr algn="l"/>
            <a:r>
              <a:rPr lang="en-AU" dirty="0" err="1"/>
              <a:t>CrackStation</a:t>
            </a:r>
            <a:endParaRPr lang="en-AU" dirty="0"/>
          </a:p>
        </p:txBody>
      </p:sp>
      <p:sp>
        <p:nvSpPr>
          <p:cNvPr id="5" name="Text Placeholder 4">
            <a:extLst>
              <a:ext uri="{FF2B5EF4-FFF2-40B4-BE49-F238E27FC236}">
                <a16:creationId xmlns:a16="http://schemas.microsoft.com/office/drawing/2014/main" id="{2C211761-6FED-4E2E-8D3C-B8309386DF7B}"/>
              </a:ext>
            </a:extLst>
          </p:cNvPr>
          <p:cNvSpPr>
            <a:spLocks noGrp="1"/>
          </p:cNvSpPr>
          <p:nvPr>
            <p:ph type="body" sz="quarter" idx="3"/>
          </p:nvPr>
        </p:nvSpPr>
        <p:spPr/>
        <p:txBody>
          <a:bodyPr/>
          <a:lstStyle/>
          <a:p>
            <a:pPr algn="l"/>
            <a:r>
              <a:rPr lang="en-AU" dirty="0"/>
              <a:t>Processes</a:t>
            </a:r>
          </a:p>
        </p:txBody>
      </p:sp>
      <p:sp>
        <p:nvSpPr>
          <p:cNvPr id="6" name="Text Placeholder 5">
            <a:extLst>
              <a:ext uri="{FF2B5EF4-FFF2-40B4-BE49-F238E27FC236}">
                <a16:creationId xmlns:a16="http://schemas.microsoft.com/office/drawing/2014/main" id="{DF76FB30-C0D8-4EA3-B114-AF3C8517C3B9}"/>
              </a:ext>
            </a:extLst>
          </p:cNvPr>
          <p:cNvSpPr>
            <a:spLocks noGrp="1"/>
          </p:cNvSpPr>
          <p:nvPr>
            <p:ph type="body" sz="half" idx="16"/>
          </p:nvPr>
        </p:nvSpPr>
        <p:spPr/>
        <p:txBody>
          <a:bodyPr/>
          <a:lstStyle/>
          <a:p>
            <a:pPr algn="l"/>
            <a:r>
              <a:rPr lang="en-US" dirty="0"/>
              <a:t>Copy retrieved hash into </a:t>
            </a:r>
            <a:r>
              <a:rPr lang="en-US" dirty="0" err="1"/>
              <a:t>CrackStation</a:t>
            </a:r>
            <a:endParaRPr lang="en-AU" dirty="0"/>
          </a:p>
        </p:txBody>
      </p:sp>
      <p:sp>
        <p:nvSpPr>
          <p:cNvPr id="7" name="Text Placeholder 6">
            <a:extLst>
              <a:ext uri="{FF2B5EF4-FFF2-40B4-BE49-F238E27FC236}">
                <a16:creationId xmlns:a16="http://schemas.microsoft.com/office/drawing/2014/main" id="{D61167C6-B2A2-4FB3-8586-2EE078086412}"/>
              </a:ext>
            </a:extLst>
          </p:cNvPr>
          <p:cNvSpPr>
            <a:spLocks noGrp="1"/>
          </p:cNvSpPr>
          <p:nvPr>
            <p:ph type="body" sz="quarter" idx="13"/>
          </p:nvPr>
        </p:nvSpPr>
        <p:spPr/>
        <p:txBody>
          <a:bodyPr/>
          <a:lstStyle/>
          <a:p>
            <a:endParaRPr lang="en-AU" dirty="0"/>
          </a:p>
          <a:p>
            <a:pPr algn="l"/>
            <a:r>
              <a:rPr lang="en-AU" dirty="0"/>
              <a:t>Achievements </a:t>
            </a:r>
          </a:p>
        </p:txBody>
      </p:sp>
      <p:sp>
        <p:nvSpPr>
          <p:cNvPr id="8" name="Text Placeholder 7">
            <a:extLst>
              <a:ext uri="{FF2B5EF4-FFF2-40B4-BE49-F238E27FC236}">
                <a16:creationId xmlns:a16="http://schemas.microsoft.com/office/drawing/2014/main" id="{AE9E8E75-CA36-4ED8-BCCF-501B5353634E}"/>
              </a:ext>
            </a:extLst>
          </p:cNvPr>
          <p:cNvSpPr>
            <a:spLocks noGrp="1"/>
          </p:cNvSpPr>
          <p:nvPr>
            <p:ph type="body" sz="half" idx="17"/>
          </p:nvPr>
        </p:nvSpPr>
        <p:spPr/>
        <p:txBody>
          <a:bodyPr>
            <a:normAutofit/>
          </a:bodyPr>
          <a:lstStyle/>
          <a:p>
            <a:pPr algn="l"/>
            <a:r>
              <a:rPr lang="en-US" dirty="0"/>
              <a:t>Successfully obtained user </a:t>
            </a:r>
            <a:r>
              <a:rPr lang="en-US" dirty="0" err="1"/>
              <a:t>Ryans</a:t>
            </a:r>
            <a:r>
              <a:rPr lang="en-US" dirty="0"/>
              <a:t> Hash to login into Corporate Server</a:t>
            </a:r>
            <a:endParaRPr lang="en-AU" dirty="0"/>
          </a:p>
        </p:txBody>
      </p:sp>
    </p:spTree>
    <p:extLst>
      <p:ext uri="{BB962C8B-B14F-4D97-AF65-F5344CB8AC3E}">
        <p14:creationId xmlns:p14="http://schemas.microsoft.com/office/powerpoint/2010/main" val="2411369785"/>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10;&#10;Description automatically generated">
            <a:extLst>
              <a:ext uri="{FF2B5EF4-FFF2-40B4-BE49-F238E27FC236}">
                <a16:creationId xmlns:a16="http://schemas.microsoft.com/office/drawing/2014/main" id="{76064150-50BE-413A-91F8-071A23B2410E}"/>
              </a:ext>
            </a:extLst>
          </p:cNvPr>
          <p:cNvPicPr>
            <a:picLocks noGrp="1" noChangeAspect="1"/>
          </p:cNvPicPr>
          <p:nvPr>
            <p:ph idx="1"/>
          </p:nvPr>
        </p:nvPicPr>
        <p:blipFill>
          <a:blip r:embed="rId2"/>
          <a:stretch>
            <a:fillRect/>
          </a:stretch>
        </p:blipFill>
        <p:spPr>
          <a:xfrm>
            <a:off x="1436615" y="1483100"/>
            <a:ext cx="7005542" cy="4980685"/>
          </a:xfrm>
        </p:spPr>
      </p:pic>
      <p:sp>
        <p:nvSpPr>
          <p:cNvPr id="9" name="Title 8" descr="Nmap Scan ">
            <a:extLst>
              <a:ext uri="{FF2B5EF4-FFF2-40B4-BE49-F238E27FC236}">
                <a16:creationId xmlns:a16="http://schemas.microsoft.com/office/drawing/2014/main" id="{205D740B-CA3C-4B03-A8C6-CD363A8895C4}"/>
              </a:ext>
            </a:extLst>
          </p:cNvPr>
          <p:cNvSpPr>
            <a:spLocks noGrp="1"/>
          </p:cNvSpPr>
          <p:nvPr>
            <p:ph type="title"/>
          </p:nvPr>
        </p:nvSpPr>
        <p:spPr>
          <a:xfrm>
            <a:off x="1340821" y="586195"/>
            <a:ext cx="10353762" cy="1257300"/>
          </a:xfrm>
        </p:spPr>
        <p:txBody>
          <a:bodyPr>
            <a:normAutofit/>
          </a:bodyPr>
          <a:lstStyle/>
          <a:p>
            <a:pPr algn="l"/>
            <a:r>
              <a:rPr lang="en-AU" sz="2000" dirty="0"/>
              <a:t>Crack HASH with </a:t>
            </a:r>
            <a:r>
              <a:rPr lang="en-AU" sz="2000" dirty="0" err="1"/>
              <a:t>CrackStation</a:t>
            </a:r>
            <a:r>
              <a:rPr lang="en-AU" sz="2000" dirty="0"/>
              <a:t> </a:t>
            </a:r>
          </a:p>
        </p:txBody>
      </p:sp>
      <p:sp>
        <p:nvSpPr>
          <p:cNvPr id="16" name="Title 8">
            <a:extLst>
              <a:ext uri="{FF2B5EF4-FFF2-40B4-BE49-F238E27FC236}">
                <a16:creationId xmlns:a16="http://schemas.microsoft.com/office/drawing/2014/main" id="{70F54323-A3A3-4BE3-981C-0828F0550579}"/>
              </a:ext>
            </a:extLst>
          </p:cNvPr>
          <p:cNvSpPr txBox="1">
            <a:spLocks/>
          </p:cNvSpPr>
          <p:nvPr/>
        </p:nvSpPr>
        <p:spPr>
          <a:xfrm>
            <a:off x="6369111" y="221228"/>
            <a:ext cx="4856163" cy="1261872"/>
          </a:xfrm>
          <a:prstGeom prst="rect">
            <a:avLst/>
          </a:prstGeom>
          <a:effectLst>
            <a:outerShdw blurRad="25400" dir="17880000">
              <a:srgbClr val="000000">
                <a:alpha val="46000"/>
              </a:srgbClr>
            </a:outerShdw>
          </a:effectLst>
        </p:spPr>
        <p:txBody>
          <a:bodyPr vert="horz" lIns="91440" tIns="45720" rIns="91440" bIns="45720" rtlCol="0" anchor="ctr">
            <a:normAutofit fontScale="975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endParaRPr lang="en-AU" sz="2000" dirty="0"/>
          </a:p>
        </p:txBody>
      </p:sp>
      <p:sp>
        <p:nvSpPr>
          <p:cNvPr id="23" name="Rectangle 22">
            <a:extLst>
              <a:ext uri="{FF2B5EF4-FFF2-40B4-BE49-F238E27FC236}">
                <a16:creationId xmlns:a16="http://schemas.microsoft.com/office/drawing/2014/main" id="{48183926-96C7-448E-A21A-C628CFDC02DC}"/>
              </a:ext>
            </a:extLst>
          </p:cNvPr>
          <p:cNvSpPr/>
          <p:nvPr/>
        </p:nvSpPr>
        <p:spPr>
          <a:xfrm>
            <a:off x="2113840" y="5138057"/>
            <a:ext cx="5558411" cy="304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286274218"/>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6DAB7-E721-4B06-9102-B9BCC53FACEF}"/>
              </a:ext>
            </a:extLst>
          </p:cNvPr>
          <p:cNvSpPr>
            <a:spLocks noGrp="1"/>
          </p:cNvSpPr>
          <p:nvPr>
            <p:ph type="title"/>
          </p:nvPr>
        </p:nvSpPr>
        <p:spPr/>
        <p:txBody>
          <a:bodyPr>
            <a:normAutofit fontScale="90000"/>
          </a:bodyPr>
          <a:lstStyle/>
          <a:p>
            <a:r>
              <a:rPr lang="en-US" dirty="0"/>
              <a:t>Upload PHP to </a:t>
            </a:r>
            <a:r>
              <a:rPr lang="en-US" dirty="0" err="1"/>
              <a:t>WebDav</a:t>
            </a:r>
            <a:br>
              <a:rPr lang="en-US" dirty="0"/>
            </a:br>
            <a:br>
              <a:rPr lang="en-US" dirty="0"/>
            </a:br>
            <a:r>
              <a:rPr lang="en-US" sz="3100" dirty="0"/>
              <a:t>Unrestricted Upload of File </a:t>
            </a:r>
            <a:endParaRPr lang="en-AU" dirty="0"/>
          </a:p>
        </p:txBody>
      </p:sp>
      <p:sp>
        <p:nvSpPr>
          <p:cNvPr id="3" name="Text Placeholder 2">
            <a:extLst>
              <a:ext uri="{FF2B5EF4-FFF2-40B4-BE49-F238E27FC236}">
                <a16:creationId xmlns:a16="http://schemas.microsoft.com/office/drawing/2014/main" id="{619E2946-0B6B-48FF-B090-6E3BBAB52E94}"/>
              </a:ext>
            </a:extLst>
          </p:cNvPr>
          <p:cNvSpPr>
            <a:spLocks noGrp="1"/>
          </p:cNvSpPr>
          <p:nvPr>
            <p:ph type="body" idx="1"/>
          </p:nvPr>
        </p:nvSpPr>
        <p:spPr/>
        <p:txBody>
          <a:bodyPr/>
          <a:lstStyle/>
          <a:p>
            <a:pPr algn="l"/>
            <a:r>
              <a:rPr lang="en-AU" dirty="0"/>
              <a:t>Tools</a:t>
            </a:r>
          </a:p>
        </p:txBody>
      </p:sp>
      <p:sp>
        <p:nvSpPr>
          <p:cNvPr id="4" name="Text Placeholder 3">
            <a:extLst>
              <a:ext uri="{FF2B5EF4-FFF2-40B4-BE49-F238E27FC236}">
                <a16:creationId xmlns:a16="http://schemas.microsoft.com/office/drawing/2014/main" id="{EFA85B5C-4200-49D2-A831-30897F5285FE}"/>
              </a:ext>
            </a:extLst>
          </p:cNvPr>
          <p:cNvSpPr>
            <a:spLocks noGrp="1"/>
          </p:cNvSpPr>
          <p:nvPr>
            <p:ph type="body" sz="half" idx="15"/>
          </p:nvPr>
        </p:nvSpPr>
        <p:spPr>
          <a:xfrm>
            <a:off x="924444" y="2768111"/>
            <a:ext cx="3300984" cy="3023088"/>
          </a:xfrm>
        </p:spPr>
        <p:txBody>
          <a:bodyPr/>
          <a:lstStyle/>
          <a:p>
            <a:pPr algn="l"/>
            <a:r>
              <a:rPr lang="en-AU"/>
              <a:t>Cadaver</a:t>
            </a:r>
            <a:endParaRPr lang="en-AU" dirty="0"/>
          </a:p>
        </p:txBody>
      </p:sp>
      <p:sp>
        <p:nvSpPr>
          <p:cNvPr id="5" name="Text Placeholder 4">
            <a:extLst>
              <a:ext uri="{FF2B5EF4-FFF2-40B4-BE49-F238E27FC236}">
                <a16:creationId xmlns:a16="http://schemas.microsoft.com/office/drawing/2014/main" id="{2C211761-6FED-4E2E-8D3C-B8309386DF7B}"/>
              </a:ext>
            </a:extLst>
          </p:cNvPr>
          <p:cNvSpPr>
            <a:spLocks noGrp="1"/>
          </p:cNvSpPr>
          <p:nvPr>
            <p:ph type="body" sz="quarter" idx="3"/>
          </p:nvPr>
        </p:nvSpPr>
        <p:spPr/>
        <p:txBody>
          <a:bodyPr/>
          <a:lstStyle/>
          <a:p>
            <a:pPr algn="l"/>
            <a:r>
              <a:rPr lang="en-AU" dirty="0"/>
              <a:t>Processes</a:t>
            </a:r>
          </a:p>
        </p:txBody>
      </p:sp>
      <p:sp>
        <p:nvSpPr>
          <p:cNvPr id="6" name="Text Placeholder 5">
            <a:extLst>
              <a:ext uri="{FF2B5EF4-FFF2-40B4-BE49-F238E27FC236}">
                <a16:creationId xmlns:a16="http://schemas.microsoft.com/office/drawing/2014/main" id="{DF76FB30-C0D8-4EA3-B114-AF3C8517C3B9}"/>
              </a:ext>
            </a:extLst>
          </p:cNvPr>
          <p:cNvSpPr>
            <a:spLocks noGrp="1"/>
          </p:cNvSpPr>
          <p:nvPr>
            <p:ph type="body" sz="half" idx="16"/>
          </p:nvPr>
        </p:nvSpPr>
        <p:spPr/>
        <p:txBody>
          <a:bodyPr/>
          <a:lstStyle/>
          <a:p>
            <a:pPr algn="l"/>
            <a:r>
              <a:rPr lang="en-US" dirty="0"/>
              <a:t>We use </a:t>
            </a:r>
            <a:r>
              <a:rPr lang="en-US" dirty="0" err="1"/>
              <a:t>cavader</a:t>
            </a:r>
            <a:r>
              <a:rPr lang="en-US" dirty="0"/>
              <a:t> the CLI for </a:t>
            </a:r>
            <a:r>
              <a:rPr lang="en-US" dirty="0" err="1"/>
              <a:t>webdav</a:t>
            </a:r>
            <a:r>
              <a:rPr lang="en-US" dirty="0"/>
              <a:t> to login</a:t>
            </a:r>
            <a:endParaRPr lang="en-AU" dirty="0"/>
          </a:p>
        </p:txBody>
      </p:sp>
      <p:sp>
        <p:nvSpPr>
          <p:cNvPr id="7" name="Text Placeholder 6">
            <a:extLst>
              <a:ext uri="{FF2B5EF4-FFF2-40B4-BE49-F238E27FC236}">
                <a16:creationId xmlns:a16="http://schemas.microsoft.com/office/drawing/2014/main" id="{D61167C6-B2A2-4FB3-8586-2EE078086412}"/>
              </a:ext>
            </a:extLst>
          </p:cNvPr>
          <p:cNvSpPr>
            <a:spLocks noGrp="1"/>
          </p:cNvSpPr>
          <p:nvPr>
            <p:ph type="body" sz="quarter" idx="13"/>
          </p:nvPr>
        </p:nvSpPr>
        <p:spPr/>
        <p:txBody>
          <a:bodyPr/>
          <a:lstStyle/>
          <a:p>
            <a:endParaRPr lang="en-AU" dirty="0"/>
          </a:p>
          <a:p>
            <a:pPr algn="l"/>
            <a:r>
              <a:rPr lang="en-AU" dirty="0"/>
              <a:t>Achievements </a:t>
            </a:r>
          </a:p>
        </p:txBody>
      </p:sp>
      <p:sp>
        <p:nvSpPr>
          <p:cNvPr id="8" name="Text Placeholder 7">
            <a:extLst>
              <a:ext uri="{FF2B5EF4-FFF2-40B4-BE49-F238E27FC236}">
                <a16:creationId xmlns:a16="http://schemas.microsoft.com/office/drawing/2014/main" id="{AE9E8E75-CA36-4ED8-BCCF-501B5353634E}"/>
              </a:ext>
            </a:extLst>
          </p:cNvPr>
          <p:cNvSpPr>
            <a:spLocks noGrp="1"/>
          </p:cNvSpPr>
          <p:nvPr>
            <p:ph type="body" sz="half" idx="17"/>
          </p:nvPr>
        </p:nvSpPr>
        <p:spPr/>
        <p:txBody>
          <a:bodyPr>
            <a:normAutofit/>
          </a:bodyPr>
          <a:lstStyle/>
          <a:p>
            <a:pPr algn="l"/>
            <a:r>
              <a:rPr lang="en-US" dirty="0"/>
              <a:t>Successful login with user </a:t>
            </a:r>
            <a:r>
              <a:rPr lang="en-US" dirty="0" err="1"/>
              <a:t>Ryans</a:t>
            </a:r>
            <a:r>
              <a:rPr lang="en-US" dirty="0"/>
              <a:t> credentials</a:t>
            </a:r>
            <a:endParaRPr lang="en-AU" dirty="0"/>
          </a:p>
        </p:txBody>
      </p:sp>
      <p:pic>
        <p:nvPicPr>
          <p:cNvPr id="9" name="Picture 8">
            <a:extLst>
              <a:ext uri="{FF2B5EF4-FFF2-40B4-BE49-F238E27FC236}">
                <a16:creationId xmlns:a16="http://schemas.microsoft.com/office/drawing/2014/main" id="{648EAA44-2315-48BD-A04F-D98A52429F56}"/>
              </a:ext>
            </a:extLst>
          </p:cNvPr>
          <p:cNvPicPr>
            <a:picLocks noChangeAspect="1"/>
          </p:cNvPicPr>
          <p:nvPr/>
        </p:nvPicPr>
        <p:blipFill>
          <a:blip r:embed="rId2"/>
          <a:stretch>
            <a:fillRect/>
          </a:stretch>
        </p:blipFill>
        <p:spPr>
          <a:xfrm>
            <a:off x="716247" y="4993155"/>
            <a:ext cx="9942159" cy="764782"/>
          </a:xfrm>
          <a:prstGeom prst="rect">
            <a:avLst/>
          </a:prstGeom>
        </p:spPr>
      </p:pic>
      <p:sp>
        <p:nvSpPr>
          <p:cNvPr id="11" name="TextBox 10">
            <a:extLst>
              <a:ext uri="{FF2B5EF4-FFF2-40B4-BE49-F238E27FC236}">
                <a16:creationId xmlns:a16="http://schemas.microsoft.com/office/drawing/2014/main" id="{022FEC81-760C-444A-8F50-37E393EE7ACA}"/>
              </a:ext>
            </a:extLst>
          </p:cNvPr>
          <p:cNvSpPr txBox="1"/>
          <p:nvPr/>
        </p:nvSpPr>
        <p:spPr>
          <a:xfrm>
            <a:off x="716247" y="4559784"/>
            <a:ext cx="6096000" cy="400110"/>
          </a:xfrm>
          <a:prstGeom prst="rect">
            <a:avLst/>
          </a:prstGeom>
          <a:noFill/>
        </p:spPr>
        <p:txBody>
          <a:bodyPr wrap="square">
            <a:spAutoFit/>
          </a:bodyPr>
          <a:lstStyle/>
          <a:p>
            <a:r>
              <a:rPr kumimoji="0" lang="en-AU" sz="2000" b="0" i="0" u="none" strike="noStrike" kern="1200" cap="none" spc="0" normalizeH="0" baseline="0" noProof="0" dirty="0">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Arial Nova Light"/>
                <a:ea typeface="+mj-ea"/>
              </a:rPr>
              <a:t>Login to </a:t>
            </a:r>
            <a:r>
              <a:rPr kumimoji="0" lang="en-AU" sz="2000" b="0" i="0" u="none" strike="noStrike" kern="1200" cap="none" spc="0" normalizeH="0" baseline="0" noProof="0" dirty="0" err="1">
                <a:ln>
                  <a:solidFill>
                    <a:prstClr val="black">
                      <a:lumMod val="75000"/>
                      <a:lumOff val="25000"/>
                      <a:alpha val="10000"/>
                    </a:prstClr>
                  </a:solidFill>
                </a:ln>
                <a:solidFill>
                  <a:srgbClr val="CEDBE6"/>
                </a:solidFill>
                <a:effectLst>
                  <a:outerShdw blurRad="9525" dist="25400" dir="14640000" algn="tl" rotWithShape="0">
                    <a:prstClr val="black">
                      <a:alpha val="30000"/>
                    </a:prstClr>
                  </a:outerShdw>
                </a:effectLst>
                <a:uLnTx/>
                <a:uFillTx/>
                <a:latin typeface="Arial Nova Light"/>
                <a:ea typeface="+mj-ea"/>
              </a:rPr>
              <a:t>WebDav</a:t>
            </a:r>
            <a:endParaRPr lang="en-AU" dirty="0"/>
          </a:p>
        </p:txBody>
      </p:sp>
      <p:sp>
        <p:nvSpPr>
          <p:cNvPr id="12" name="Rectangle 11">
            <a:extLst>
              <a:ext uri="{FF2B5EF4-FFF2-40B4-BE49-F238E27FC236}">
                <a16:creationId xmlns:a16="http://schemas.microsoft.com/office/drawing/2014/main" id="{8F36C95A-E321-4AD9-8A91-219511F9CA77}"/>
              </a:ext>
            </a:extLst>
          </p:cNvPr>
          <p:cNvSpPr/>
          <p:nvPr/>
        </p:nvSpPr>
        <p:spPr>
          <a:xfrm>
            <a:off x="797237" y="5442857"/>
            <a:ext cx="1231860" cy="18760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123056654"/>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descr="Nmap Scan ">
            <a:extLst>
              <a:ext uri="{FF2B5EF4-FFF2-40B4-BE49-F238E27FC236}">
                <a16:creationId xmlns:a16="http://schemas.microsoft.com/office/drawing/2014/main" id="{205D740B-CA3C-4B03-A8C6-CD363A8895C4}"/>
              </a:ext>
            </a:extLst>
          </p:cNvPr>
          <p:cNvSpPr>
            <a:spLocks noGrp="1"/>
          </p:cNvSpPr>
          <p:nvPr>
            <p:ph type="title"/>
          </p:nvPr>
        </p:nvSpPr>
        <p:spPr>
          <a:xfrm>
            <a:off x="939995" y="527943"/>
            <a:ext cx="4887853" cy="1261872"/>
          </a:xfrm>
        </p:spPr>
        <p:txBody>
          <a:bodyPr>
            <a:normAutofit/>
          </a:bodyPr>
          <a:lstStyle/>
          <a:p>
            <a:pPr algn="l"/>
            <a:r>
              <a:rPr lang="en-US" sz="2000" dirty="0"/>
              <a:t>Locate and customize the reverse shell script to upload</a:t>
            </a:r>
            <a:endParaRPr lang="en-AU" sz="2000" dirty="0"/>
          </a:p>
        </p:txBody>
      </p:sp>
      <p:sp>
        <p:nvSpPr>
          <p:cNvPr id="16" name="Title 8">
            <a:extLst>
              <a:ext uri="{FF2B5EF4-FFF2-40B4-BE49-F238E27FC236}">
                <a16:creationId xmlns:a16="http://schemas.microsoft.com/office/drawing/2014/main" id="{70F54323-A3A3-4BE3-981C-0828F0550579}"/>
              </a:ext>
            </a:extLst>
          </p:cNvPr>
          <p:cNvSpPr txBox="1">
            <a:spLocks/>
          </p:cNvSpPr>
          <p:nvPr/>
        </p:nvSpPr>
        <p:spPr>
          <a:xfrm>
            <a:off x="6347013" y="450870"/>
            <a:ext cx="4856163" cy="1261872"/>
          </a:xfrm>
          <a:prstGeom prst="rect">
            <a:avLst/>
          </a:prstGeom>
          <a:effectLst>
            <a:outerShdw blurRad="25400" dir="17880000">
              <a:srgbClr val="000000">
                <a:alpha val="46000"/>
              </a:srgbClr>
            </a:outerShdw>
          </a:effectLst>
        </p:spPr>
        <p:txBody>
          <a:bodyPr vert="horz" lIns="91440" tIns="45720" rIns="91440" bIns="45720" rtlCol="0" anchor="ctr">
            <a:normAutofit fontScale="975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AU" sz="2000" dirty="0"/>
              <a:t>Reverse Shell Script uploaded </a:t>
            </a:r>
          </a:p>
        </p:txBody>
      </p:sp>
      <p:pic>
        <p:nvPicPr>
          <p:cNvPr id="7" name="Content Placeholder 6" descr="Text&#10;&#10;Description automatically generated">
            <a:extLst>
              <a:ext uri="{FF2B5EF4-FFF2-40B4-BE49-F238E27FC236}">
                <a16:creationId xmlns:a16="http://schemas.microsoft.com/office/drawing/2014/main" id="{D5F29E98-DD57-44E8-A8B2-1AAFBDE7C59D}"/>
              </a:ext>
            </a:extLst>
          </p:cNvPr>
          <p:cNvPicPr>
            <a:picLocks noGrp="1" noChangeAspect="1"/>
          </p:cNvPicPr>
          <p:nvPr>
            <p:ph sz="half" idx="1"/>
          </p:nvPr>
        </p:nvPicPr>
        <p:blipFill>
          <a:blip r:embed="rId2"/>
          <a:stretch>
            <a:fillRect/>
          </a:stretch>
        </p:blipFill>
        <p:spPr>
          <a:xfrm>
            <a:off x="924443" y="1607076"/>
            <a:ext cx="4856163" cy="1153540"/>
          </a:xfrm>
        </p:spPr>
      </p:pic>
      <p:pic>
        <p:nvPicPr>
          <p:cNvPr id="12" name="Content Placeholder 11" descr="Graphical user interface, text, application, email&#10;&#10;Description automatically generated">
            <a:extLst>
              <a:ext uri="{FF2B5EF4-FFF2-40B4-BE49-F238E27FC236}">
                <a16:creationId xmlns:a16="http://schemas.microsoft.com/office/drawing/2014/main" id="{052BB7BB-CDFC-44C2-8B49-1308A0AE863F}"/>
              </a:ext>
            </a:extLst>
          </p:cNvPr>
          <p:cNvPicPr>
            <a:picLocks noGrp="1" noChangeAspect="1"/>
          </p:cNvPicPr>
          <p:nvPr>
            <p:ph sz="half" idx="2"/>
          </p:nvPr>
        </p:nvPicPr>
        <p:blipFill>
          <a:blip r:embed="rId3"/>
          <a:stretch>
            <a:fillRect/>
          </a:stretch>
        </p:blipFill>
        <p:spPr>
          <a:xfrm>
            <a:off x="6394255" y="1607076"/>
            <a:ext cx="4857750" cy="2211002"/>
          </a:xfrm>
        </p:spPr>
      </p:pic>
      <p:sp>
        <p:nvSpPr>
          <p:cNvPr id="23" name="Rectangle 22">
            <a:extLst>
              <a:ext uri="{FF2B5EF4-FFF2-40B4-BE49-F238E27FC236}">
                <a16:creationId xmlns:a16="http://schemas.microsoft.com/office/drawing/2014/main" id="{48183926-96C7-448E-A21A-C628CFDC02DC}"/>
              </a:ext>
            </a:extLst>
          </p:cNvPr>
          <p:cNvSpPr/>
          <p:nvPr/>
        </p:nvSpPr>
        <p:spPr>
          <a:xfrm>
            <a:off x="924443" y="1633201"/>
            <a:ext cx="4685741" cy="22172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B3055899-0B56-42FC-A39B-090A4F6F15CC}"/>
              </a:ext>
            </a:extLst>
          </p:cNvPr>
          <p:cNvSpPr/>
          <p:nvPr/>
        </p:nvSpPr>
        <p:spPr>
          <a:xfrm flipV="1">
            <a:off x="6522720" y="3187335"/>
            <a:ext cx="2272937" cy="15675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450565128"/>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6DAB7-E721-4B06-9102-B9BCC53FACEF}"/>
              </a:ext>
            </a:extLst>
          </p:cNvPr>
          <p:cNvSpPr>
            <a:spLocks noGrp="1"/>
          </p:cNvSpPr>
          <p:nvPr>
            <p:ph type="title"/>
          </p:nvPr>
        </p:nvSpPr>
        <p:spPr/>
        <p:txBody>
          <a:bodyPr>
            <a:normAutofit fontScale="90000"/>
          </a:bodyPr>
          <a:lstStyle/>
          <a:p>
            <a:r>
              <a:rPr lang="en-US" dirty="0"/>
              <a:t>Remote Code Execution</a:t>
            </a:r>
            <a:br>
              <a:rPr lang="en-US" dirty="0"/>
            </a:br>
            <a:br>
              <a:rPr lang="en-US" dirty="0"/>
            </a:br>
            <a:r>
              <a:rPr lang="en-US" sz="3100" dirty="0"/>
              <a:t>Unrestricted Upload of File </a:t>
            </a:r>
            <a:endParaRPr lang="en-AU" dirty="0"/>
          </a:p>
        </p:txBody>
      </p:sp>
      <p:sp>
        <p:nvSpPr>
          <p:cNvPr id="3" name="Text Placeholder 2">
            <a:extLst>
              <a:ext uri="{FF2B5EF4-FFF2-40B4-BE49-F238E27FC236}">
                <a16:creationId xmlns:a16="http://schemas.microsoft.com/office/drawing/2014/main" id="{619E2946-0B6B-48FF-B090-6E3BBAB52E94}"/>
              </a:ext>
            </a:extLst>
          </p:cNvPr>
          <p:cNvSpPr>
            <a:spLocks noGrp="1"/>
          </p:cNvSpPr>
          <p:nvPr>
            <p:ph type="body" idx="1"/>
          </p:nvPr>
        </p:nvSpPr>
        <p:spPr/>
        <p:txBody>
          <a:bodyPr/>
          <a:lstStyle/>
          <a:p>
            <a:pPr algn="l"/>
            <a:r>
              <a:rPr lang="en-AU" dirty="0"/>
              <a:t>Tools</a:t>
            </a:r>
          </a:p>
        </p:txBody>
      </p:sp>
      <p:sp>
        <p:nvSpPr>
          <p:cNvPr id="4" name="Text Placeholder 3">
            <a:extLst>
              <a:ext uri="{FF2B5EF4-FFF2-40B4-BE49-F238E27FC236}">
                <a16:creationId xmlns:a16="http://schemas.microsoft.com/office/drawing/2014/main" id="{EFA85B5C-4200-49D2-A831-30897F5285FE}"/>
              </a:ext>
            </a:extLst>
          </p:cNvPr>
          <p:cNvSpPr>
            <a:spLocks noGrp="1"/>
          </p:cNvSpPr>
          <p:nvPr>
            <p:ph type="body" sz="half" idx="15"/>
          </p:nvPr>
        </p:nvSpPr>
        <p:spPr>
          <a:xfrm>
            <a:off x="924445" y="2768110"/>
            <a:ext cx="3300984" cy="3023088"/>
          </a:xfrm>
        </p:spPr>
        <p:txBody>
          <a:bodyPr>
            <a:normAutofit fontScale="92500" lnSpcReduction="20000"/>
          </a:bodyPr>
          <a:lstStyle/>
          <a:p>
            <a:pPr algn="l"/>
            <a:r>
              <a:rPr lang="en-AU" dirty="0" err="1"/>
              <a:t>Msfvenom</a:t>
            </a:r>
            <a:r>
              <a:rPr lang="en-AU" dirty="0"/>
              <a:t> </a:t>
            </a:r>
          </a:p>
          <a:p>
            <a:pPr algn="l"/>
            <a:endParaRPr lang="en-AU" dirty="0"/>
          </a:p>
          <a:p>
            <a:pPr algn="l"/>
            <a:endParaRPr lang="en-AU" dirty="0"/>
          </a:p>
          <a:p>
            <a:pPr algn="l"/>
            <a:r>
              <a:rPr lang="en-AU" dirty="0"/>
              <a:t>Cadaver </a:t>
            </a:r>
          </a:p>
          <a:p>
            <a:pPr algn="l"/>
            <a:endParaRPr lang="en-AU" dirty="0"/>
          </a:p>
          <a:p>
            <a:pPr algn="l"/>
            <a:endParaRPr lang="en-AU" dirty="0"/>
          </a:p>
          <a:p>
            <a:pPr algn="l"/>
            <a:r>
              <a:rPr lang="en-AU" dirty="0"/>
              <a:t>Metasploit </a:t>
            </a:r>
          </a:p>
          <a:p>
            <a:pPr algn="l"/>
            <a:endParaRPr lang="en-AU" dirty="0"/>
          </a:p>
          <a:p>
            <a:pPr algn="l"/>
            <a:endParaRPr lang="en-AU" dirty="0"/>
          </a:p>
          <a:p>
            <a:pPr algn="l"/>
            <a:r>
              <a:rPr lang="en-AU" dirty="0"/>
              <a:t>Command line </a:t>
            </a:r>
          </a:p>
        </p:txBody>
      </p:sp>
      <p:sp>
        <p:nvSpPr>
          <p:cNvPr id="5" name="Text Placeholder 4">
            <a:extLst>
              <a:ext uri="{FF2B5EF4-FFF2-40B4-BE49-F238E27FC236}">
                <a16:creationId xmlns:a16="http://schemas.microsoft.com/office/drawing/2014/main" id="{2C211761-6FED-4E2E-8D3C-B8309386DF7B}"/>
              </a:ext>
            </a:extLst>
          </p:cNvPr>
          <p:cNvSpPr>
            <a:spLocks noGrp="1"/>
          </p:cNvSpPr>
          <p:nvPr>
            <p:ph type="body" sz="quarter" idx="3"/>
          </p:nvPr>
        </p:nvSpPr>
        <p:spPr/>
        <p:txBody>
          <a:bodyPr/>
          <a:lstStyle/>
          <a:p>
            <a:pPr algn="l"/>
            <a:r>
              <a:rPr lang="en-AU" dirty="0"/>
              <a:t>Processes</a:t>
            </a:r>
          </a:p>
        </p:txBody>
      </p:sp>
      <p:sp>
        <p:nvSpPr>
          <p:cNvPr id="6" name="Text Placeholder 5">
            <a:extLst>
              <a:ext uri="{FF2B5EF4-FFF2-40B4-BE49-F238E27FC236}">
                <a16:creationId xmlns:a16="http://schemas.microsoft.com/office/drawing/2014/main" id="{DF76FB30-C0D8-4EA3-B114-AF3C8517C3B9}"/>
              </a:ext>
            </a:extLst>
          </p:cNvPr>
          <p:cNvSpPr>
            <a:spLocks noGrp="1"/>
          </p:cNvSpPr>
          <p:nvPr>
            <p:ph type="body" sz="half" idx="16"/>
          </p:nvPr>
        </p:nvSpPr>
        <p:spPr>
          <a:xfrm>
            <a:off x="4440184" y="2695725"/>
            <a:ext cx="3300984" cy="3023088"/>
          </a:xfrm>
        </p:spPr>
        <p:txBody>
          <a:bodyPr>
            <a:normAutofit fontScale="92500" lnSpcReduction="10000"/>
          </a:bodyPr>
          <a:lstStyle/>
          <a:p>
            <a:pPr algn="l"/>
            <a:r>
              <a:rPr lang="en-US" dirty="0"/>
              <a:t>Command line instance of Metasploit we use to generate and output the shell code</a:t>
            </a:r>
          </a:p>
          <a:p>
            <a:pPr algn="l"/>
            <a:endParaRPr lang="en-AU" dirty="0"/>
          </a:p>
          <a:p>
            <a:pPr algn="l"/>
            <a:r>
              <a:rPr lang="en-AU" dirty="0"/>
              <a:t>Use Cadaver to upload PHP shell code onto our target </a:t>
            </a:r>
          </a:p>
          <a:p>
            <a:pPr algn="l"/>
            <a:endParaRPr lang="en-US" dirty="0"/>
          </a:p>
          <a:p>
            <a:pPr algn="l"/>
            <a:r>
              <a:rPr lang="en-US" dirty="0"/>
              <a:t>Start listener and deliver payload</a:t>
            </a:r>
          </a:p>
          <a:p>
            <a:pPr algn="l"/>
            <a:endParaRPr lang="en-US" dirty="0"/>
          </a:p>
          <a:p>
            <a:pPr algn="l"/>
            <a:endParaRPr lang="en-US" dirty="0"/>
          </a:p>
          <a:p>
            <a:pPr algn="l"/>
            <a:r>
              <a:rPr lang="en-US" dirty="0"/>
              <a:t>Command: find . -</a:t>
            </a:r>
            <a:r>
              <a:rPr lang="en-US" dirty="0" err="1"/>
              <a:t>iname</a:t>
            </a:r>
            <a:r>
              <a:rPr lang="en-US" dirty="0"/>
              <a:t> flag.txt</a:t>
            </a:r>
          </a:p>
        </p:txBody>
      </p:sp>
      <p:sp>
        <p:nvSpPr>
          <p:cNvPr id="7" name="Text Placeholder 6">
            <a:extLst>
              <a:ext uri="{FF2B5EF4-FFF2-40B4-BE49-F238E27FC236}">
                <a16:creationId xmlns:a16="http://schemas.microsoft.com/office/drawing/2014/main" id="{D61167C6-B2A2-4FB3-8586-2EE078086412}"/>
              </a:ext>
            </a:extLst>
          </p:cNvPr>
          <p:cNvSpPr>
            <a:spLocks noGrp="1"/>
          </p:cNvSpPr>
          <p:nvPr>
            <p:ph type="body" sz="quarter" idx="13"/>
          </p:nvPr>
        </p:nvSpPr>
        <p:spPr/>
        <p:txBody>
          <a:bodyPr/>
          <a:lstStyle/>
          <a:p>
            <a:endParaRPr lang="en-AU" dirty="0"/>
          </a:p>
          <a:p>
            <a:pPr algn="l"/>
            <a:r>
              <a:rPr lang="en-AU" dirty="0"/>
              <a:t>Achievements </a:t>
            </a:r>
          </a:p>
        </p:txBody>
      </p:sp>
      <p:sp>
        <p:nvSpPr>
          <p:cNvPr id="8" name="Text Placeholder 7">
            <a:extLst>
              <a:ext uri="{FF2B5EF4-FFF2-40B4-BE49-F238E27FC236}">
                <a16:creationId xmlns:a16="http://schemas.microsoft.com/office/drawing/2014/main" id="{AE9E8E75-CA36-4ED8-BCCF-501B5353634E}"/>
              </a:ext>
            </a:extLst>
          </p:cNvPr>
          <p:cNvSpPr>
            <a:spLocks noGrp="1"/>
          </p:cNvSpPr>
          <p:nvPr>
            <p:ph type="body" sz="half" idx="17"/>
          </p:nvPr>
        </p:nvSpPr>
        <p:spPr>
          <a:xfrm>
            <a:off x="7955923" y="2695725"/>
            <a:ext cx="3300984" cy="3023089"/>
          </a:xfrm>
        </p:spPr>
        <p:txBody>
          <a:bodyPr>
            <a:normAutofit/>
          </a:bodyPr>
          <a:lstStyle/>
          <a:p>
            <a:pPr algn="l"/>
            <a:r>
              <a:rPr lang="en-US" dirty="0"/>
              <a:t>Locate and customize the reverse shell script to upload</a:t>
            </a:r>
          </a:p>
          <a:p>
            <a:pPr algn="l"/>
            <a:endParaRPr lang="en-US" dirty="0"/>
          </a:p>
          <a:p>
            <a:pPr algn="l"/>
            <a:r>
              <a:rPr lang="en-US" dirty="0"/>
              <a:t>Success </a:t>
            </a:r>
            <a:r>
              <a:rPr lang="en-US" dirty="0" err="1"/>
              <a:t>Shell.PHP</a:t>
            </a:r>
            <a:r>
              <a:rPr lang="en-US" dirty="0"/>
              <a:t> on target</a:t>
            </a:r>
          </a:p>
          <a:p>
            <a:pPr algn="l"/>
            <a:endParaRPr lang="en-US" dirty="0"/>
          </a:p>
          <a:p>
            <a:pPr algn="l"/>
            <a:r>
              <a:rPr lang="en-US" dirty="0"/>
              <a:t>Performed successful reverse attack and gained shell and root access</a:t>
            </a:r>
          </a:p>
          <a:p>
            <a:pPr algn="l"/>
            <a:endParaRPr lang="en-AU" dirty="0"/>
          </a:p>
          <a:p>
            <a:pPr algn="l"/>
            <a:r>
              <a:rPr lang="en-US" dirty="0"/>
              <a:t>Search and retrieve the Flag</a:t>
            </a:r>
            <a:endParaRPr lang="en-AU" dirty="0"/>
          </a:p>
        </p:txBody>
      </p:sp>
    </p:spTree>
    <p:extLst>
      <p:ext uri="{BB962C8B-B14F-4D97-AF65-F5344CB8AC3E}">
        <p14:creationId xmlns:p14="http://schemas.microsoft.com/office/powerpoint/2010/main" val="2681993563"/>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descr="Nmap Scan ">
            <a:extLst>
              <a:ext uri="{FF2B5EF4-FFF2-40B4-BE49-F238E27FC236}">
                <a16:creationId xmlns:a16="http://schemas.microsoft.com/office/drawing/2014/main" id="{205D740B-CA3C-4B03-A8C6-CD363A8895C4}"/>
              </a:ext>
            </a:extLst>
          </p:cNvPr>
          <p:cNvSpPr>
            <a:spLocks noGrp="1"/>
          </p:cNvSpPr>
          <p:nvPr>
            <p:ph type="title"/>
          </p:nvPr>
        </p:nvSpPr>
        <p:spPr>
          <a:xfrm>
            <a:off x="935038" y="216850"/>
            <a:ext cx="4887853" cy="1261872"/>
          </a:xfrm>
        </p:spPr>
        <p:txBody>
          <a:bodyPr>
            <a:normAutofit/>
          </a:bodyPr>
          <a:lstStyle/>
          <a:p>
            <a:pPr algn="l"/>
            <a:r>
              <a:rPr lang="en-AU" sz="2000" dirty="0"/>
              <a:t>Start Listener, Deliver Payload, Gain Shell</a:t>
            </a:r>
          </a:p>
        </p:txBody>
      </p:sp>
      <p:sp>
        <p:nvSpPr>
          <p:cNvPr id="16" name="Title 8">
            <a:extLst>
              <a:ext uri="{FF2B5EF4-FFF2-40B4-BE49-F238E27FC236}">
                <a16:creationId xmlns:a16="http://schemas.microsoft.com/office/drawing/2014/main" id="{70F54323-A3A3-4BE3-981C-0828F0550579}"/>
              </a:ext>
            </a:extLst>
          </p:cNvPr>
          <p:cNvSpPr txBox="1">
            <a:spLocks/>
          </p:cNvSpPr>
          <p:nvPr/>
        </p:nvSpPr>
        <p:spPr>
          <a:xfrm>
            <a:off x="6369111" y="221228"/>
            <a:ext cx="4856163" cy="1261872"/>
          </a:xfrm>
          <a:prstGeom prst="rect">
            <a:avLst/>
          </a:prstGeom>
          <a:effectLst>
            <a:outerShdw blurRad="25400" dir="17880000">
              <a:srgbClr val="000000">
                <a:alpha val="46000"/>
              </a:srgbClr>
            </a:outerShdw>
          </a:effectLst>
        </p:spPr>
        <p:txBody>
          <a:bodyPr vert="horz" lIns="91440" tIns="45720" rIns="91440" bIns="45720" rtlCol="0" anchor="ctr">
            <a:normAutofit fontScale="975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AU" sz="2000" dirty="0"/>
              <a:t>Search and Retrieve Flag</a:t>
            </a:r>
          </a:p>
        </p:txBody>
      </p:sp>
      <p:pic>
        <p:nvPicPr>
          <p:cNvPr id="5" name="Content Placeholder 4" descr="Text&#10;&#10;Description automatically generated">
            <a:extLst>
              <a:ext uri="{FF2B5EF4-FFF2-40B4-BE49-F238E27FC236}">
                <a16:creationId xmlns:a16="http://schemas.microsoft.com/office/drawing/2014/main" id="{202F2F8F-ACAF-4486-AF57-CB97E3ABFF7B}"/>
              </a:ext>
            </a:extLst>
          </p:cNvPr>
          <p:cNvPicPr>
            <a:picLocks noGrp="1" noChangeAspect="1"/>
          </p:cNvPicPr>
          <p:nvPr>
            <p:ph sz="half" idx="1"/>
          </p:nvPr>
        </p:nvPicPr>
        <p:blipFill>
          <a:blip r:embed="rId2"/>
          <a:stretch>
            <a:fillRect/>
          </a:stretch>
        </p:blipFill>
        <p:spPr>
          <a:xfrm>
            <a:off x="811506" y="1162051"/>
            <a:ext cx="4856163" cy="2460348"/>
          </a:xfrm>
        </p:spPr>
      </p:pic>
      <p:sp>
        <p:nvSpPr>
          <p:cNvPr id="23" name="Rectangle 22">
            <a:extLst>
              <a:ext uri="{FF2B5EF4-FFF2-40B4-BE49-F238E27FC236}">
                <a16:creationId xmlns:a16="http://schemas.microsoft.com/office/drawing/2014/main" id="{48183926-96C7-448E-A21A-C628CFDC02DC}"/>
              </a:ext>
            </a:extLst>
          </p:cNvPr>
          <p:cNvSpPr/>
          <p:nvPr/>
        </p:nvSpPr>
        <p:spPr>
          <a:xfrm>
            <a:off x="995997" y="3307080"/>
            <a:ext cx="4481694" cy="12192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Content Placeholder 11" descr="Graphical user interface&#10;&#10;Description automatically generated">
            <a:extLst>
              <a:ext uri="{FF2B5EF4-FFF2-40B4-BE49-F238E27FC236}">
                <a16:creationId xmlns:a16="http://schemas.microsoft.com/office/drawing/2014/main" id="{EB505B93-1437-4291-B59E-95EB8792A1E8}"/>
              </a:ext>
            </a:extLst>
          </p:cNvPr>
          <p:cNvPicPr>
            <a:picLocks noGrp="1" noChangeAspect="1"/>
          </p:cNvPicPr>
          <p:nvPr>
            <p:ph sz="half" idx="2"/>
          </p:nvPr>
        </p:nvPicPr>
        <p:blipFill>
          <a:blip r:embed="rId3"/>
          <a:stretch>
            <a:fillRect/>
          </a:stretch>
        </p:blipFill>
        <p:spPr>
          <a:xfrm>
            <a:off x="6369111" y="1162051"/>
            <a:ext cx="3400900" cy="800212"/>
          </a:xfrm>
        </p:spPr>
      </p:pic>
      <p:sp>
        <p:nvSpPr>
          <p:cNvPr id="22" name="Rectangle 21">
            <a:extLst>
              <a:ext uri="{FF2B5EF4-FFF2-40B4-BE49-F238E27FC236}">
                <a16:creationId xmlns:a16="http://schemas.microsoft.com/office/drawing/2014/main" id="{B3055899-0B56-42FC-A39B-090A4F6F15CC}"/>
              </a:ext>
            </a:extLst>
          </p:cNvPr>
          <p:cNvSpPr/>
          <p:nvPr/>
        </p:nvSpPr>
        <p:spPr>
          <a:xfrm flipV="1">
            <a:off x="6369111" y="1558833"/>
            <a:ext cx="1619795" cy="20029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34613382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850185" y="2007866"/>
            <a:ext cx="10353762" cy="3534344"/>
          </a:xfrm>
        </p:spPr>
        <p:txBody>
          <a:bodyPr>
            <a:normAutofit fontScale="90000"/>
          </a:bodyPr>
          <a:lstStyle/>
          <a:p>
            <a:pPr algn="l"/>
            <a:r>
              <a:rPr lang="en-US" sz="2000" dirty="0"/>
              <a:t>This document contains a summary of the critical security flaws discovered in the Red Team Security Assessment of Project 2 Red-vs-Blue Team.</a:t>
            </a:r>
            <a:br>
              <a:rPr lang="en-US" sz="2000" dirty="0"/>
            </a:br>
            <a:br>
              <a:rPr lang="en-US" sz="2000" dirty="0"/>
            </a:br>
            <a:r>
              <a:rPr lang="en-US" sz="2000" dirty="0"/>
              <a:t>The vulnerabilities were identified on the network using penetration testing tools and manual security analysis techniques. The Common Weakness Enumeration (CWE) is an industry-standard classification of types of software weaknesses or flaws, that can lead to security problems. CWE™ is a community-developed list of software and hardware weakness types. It serves as a common language, a measuring stick for security tools, and as a baseline for weakness identification, mitigation, and prevention efforts.</a:t>
            </a:r>
            <a:br>
              <a:rPr lang="en-US" sz="2000" dirty="0"/>
            </a:br>
            <a:br>
              <a:rPr lang="en-US" sz="2000" dirty="0"/>
            </a:br>
            <a:r>
              <a:rPr lang="en-US" sz="2000" dirty="0"/>
              <a:t>In the Blue Team Log Analysis and Attack </a:t>
            </a:r>
            <a:r>
              <a:rPr lang="en-US" sz="2000" dirty="0" err="1"/>
              <a:t>Characterisation</a:t>
            </a:r>
            <a:r>
              <a:rPr lang="en-US" sz="2000" dirty="0"/>
              <a:t> we </a:t>
            </a:r>
            <a:r>
              <a:rPr lang="en-US" sz="2000" dirty="0" err="1"/>
              <a:t>utilise</a:t>
            </a:r>
            <a:r>
              <a:rPr lang="en-US" sz="2000" dirty="0"/>
              <a:t> Kibana in Elastic Stack to </a:t>
            </a:r>
            <a:r>
              <a:rPr lang="en-US" sz="2000" dirty="0" err="1"/>
              <a:t>analyse</a:t>
            </a:r>
            <a:r>
              <a:rPr lang="en-US" sz="2000" dirty="0"/>
              <a:t> and illustrate the attack. Kibana enables the visual analysis of data from an Elasticsearch with Logstash and Beats. Using Kibana’s interface allows us to query data in Elasticsearch indices and then </a:t>
            </a:r>
            <a:r>
              <a:rPr lang="en-US" sz="2000" dirty="0" err="1"/>
              <a:t>visualise</a:t>
            </a:r>
            <a:r>
              <a:rPr lang="en-US" sz="2000" dirty="0"/>
              <a:t> the results through various chart options. </a:t>
            </a:r>
            <a:br>
              <a:rPr lang="en-US" sz="2000" dirty="0"/>
            </a:br>
            <a:br>
              <a:rPr lang="en-US" sz="2000" dirty="0"/>
            </a:br>
            <a:r>
              <a:rPr lang="en-US" sz="2000" dirty="0"/>
              <a:t>The Blue Team proposes mitigations Strategies to create alarms and harden the system concerning the flaws discovered. The recommendations are not exhaustive.</a:t>
            </a:r>
          </a:p>
        </p:txBody>
      </p:sp>
      <p:sp>
        <p:nvSpPr>
          <p:cNvPr id="3" name="Text Placeholder 2">
            <a:extLst>
              <a:ext uri="{FF2B5EF4-FFF2-40B4-BE49-F238E27FC236}">
                <a16:creationId xmlns:a16="http://schemas.microsoft.com/office/drawing/2014/main" id="{41451BD6-9A24-4A59-8B20-D9418B13790F}"/>
              </a:ext>
            </a:extLst>
          </p:cNvPr>
          <p:cNvSpPr>
            <a:spLocks noGrp="1"/>
          </p:cNvSpPr>
          <p:nvPr>
            <p:ph type="body" sz="half" idx="2"/>
          </p:nvPr>
        </p:nvSpPr>
        <p:spPr>
          <a:xfrm>
            <a:off x="794524" y="311577"/>
            <a:ext cx="10353763" cy="1501826"/>
          </a:xfrm>
        </p:spPr>
        <p:txBody>
          <a:bodyPr>
            <a:normAutofit/>
          </a:bodyPr>
          <a:lstStyle/>
          <a:p>
            <a:r>
              <a:rPr lang="en-AU" sz="4000" dirty="0"/>
              <a:t>Summary</a:t>
            </a:r>
          </a:p>
        </p:txBody>
      </p:sp>
    </p:spTree>
    <p:extLst>
      <p:ext uri="{BB962C8B-B14F-4D97-AF65-F5344CB8AC3E}">
        <p14:creationId xmlns:p14="http://schemas.microsoft.com/office/powerpoint/2010/main" val="3713513583"/>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9" name="Picture 10">
            <a:extLst>
              <a:ext uri="{FF2B5EF4-FFF2-40B4-BE49-F238E27FC236}">
                <a16:creationId xmlns:a16="http://schemas.microsoft.com/office/drawing/2014/main" id="{FFEA1A1B-E90C-40DA-8571-B63192BAC1CD}"/>
              </a:ext>
            </a:extLst>
          </p:cNvPr>
          <p:cNvPicPr>
            <a:picLocks noChangeAspect="1"/>
          </p:cNvPicPr>
          <p:nvPr/>
        </p:nvPicPr>
        <p:blipFill rotWithShape="1">
          <a:blip r:embed="rId3"/>
          <a:srcRect t="6411" b="3228"/>
          <a:stretch/>
        </p:blipFill>
        <p:spPr>
          <a:xfrm>
            <a:off x="20" y="10"/>
            <a:ext cx="12191980" cy="6857990"/>
          </a:xfrm>
          <a:prstGeom prst="rect">
            <a:avLst/>
          </a:prstGeom>
        </p:spPr>
      </p:pic>
      <p:sp>
        <p:nvSpPr>
          <p:cNvPr id="26" name="Rectangle 23">
            <a:extLst>
              <a:ext uri="{FF2B5EF4-FFF2-40B4-BE49-F238E27FC236}">
                <a16:creationId xmlns:a16="http://schemas.microsoft.com/office/drawing/2014/main" id="{BA4EDD11-078F-45BC-852D-3474DE59FF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52794" y="0"/>
            <a:ext cx="9339206" cy="6858000"/>
          </a:xfrm>
          <a:prstGeom prst="rect">
            <a:avLst/>
          </a:prstGeom>
          <a:gradFill flip="none" rotWithShape="1">
            <a:gsLst>
              <a:gs pos="58000">
                <a:schemeClr val="bg1">
                  <a:alpha val="30000"/>
                </a:schemeClr>
              </a:gs>
              <a:gs pos="33000">
                <a:schemeClr val="bg1">
                  <a:alpha val="20000"/>
                </a:schemeClr>
              </a:gs>
              <a:gs pos="0">
                <a:schemeClr val="bg1">
                  <a:alpha val="0"/>
                </a:schemeClr>
              </a:gs>
              <a:gs pos="100000">
                <a:schemeClr val="bg1">
                  <a:alpha val="3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8">
            <a:extLst>
              <a:ext uri="{FF2B5EF4-FFF2-40B4-BE49-F238E27FC236}">
                <a16:creationId xmlns:a16="http://schemas.microsoft.com/office/drawing/2014/main" id="{9FF09A3E-7D54-4EA2-9E5A-CE0EB11E82F4}"/>
              </a:ext>
            </a:extLst>
          </p:cNvPr>
          <p:cNvSpPr>
            <a:spLocks noGrp="1"/>
          </p:cNvSpPr>
          <p:nvPr>
            <p:ph type="title"/>
          </p:nvPr>
        </p:nvSpPr>
        <p:spPr>
          <a:xfrm>
            <a:off x="4947701" y="3496574"/>
            <a:ext cx="6436104" cy="1052422"/>
          </a:xfrm>
        </p:spPr>
        <p:txBody>
          <a:bodyPr vert="horz" lIns="91440" tIns="45720" rIns="91440" bIns="45720" rtlCol="0" anchor="b">
            <a:normAutofit/>
          </a:bodyPr>
          <a:lstStyle/>
          <a:p>
            <a:pPr algn="r"/>
            <a:r>
              <a:rPr lang="en-US" sz="3400" dirty="0">
                <a:solidFill>
                  <a:schemeClr val="tx1"/>
                </a:solidFill>
              </a:rPr>
              <a:t>Blue Team Log Analysis and Attack Characterisation </a:t>
            </a:r>
          </a:p>
        </p:txBody>
      </p:sp>
    </p:spTree>
    <p:extLst>
      <p:ext uri="{BB962C8B-B14F-4D97-AF65-F5344CB8AC3E}">
        <p14:creationId xmlns:p14="http://schemas.microsoft.com/office/powerpoint/2010/main" val="3923306060"/>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554BFB-5383-4274-98BB-5183E7DBDFF8}"/>
              </a:ext>
            </a:extLst>
          </p:cNvPr>
          <p:cNvSpPr>
            <a:spLocks noGrp="1"/>
          </p:cNvSpPr>
          <p:nvPr>
            <p:ph type="title"/>
          </p:nvPr>
        </p:nvSpPr>
        <p:spPr>
          <a:xfrm>
            <a:off x="919119" y="461676"/>
            <a:ext cx="10353762" cy="970450"/>
          </a:xfrm>
        </p:spPr>
        <p:txBody>
          <a:bodyPr>
            <a:normAutofit fontScale="90000"/>
          </a:bodyPr>
          <a:lstStyle/>
          <a:p>
            <a:r>
              <a:rPr lang="en-US" dirty="0"/>
              <a:t>Log Analysis and Attack Characterisation </a:t>
            </a:r>
            <a:r>
              <a:rPr lang="en-AU" dirty="0"/>
              <a:t> </a:t>
            </a:r>
            <a:br>
              <a:rPr lang="en-AU" dirty="0"/>
            </a:br>
            <a:br>
              <a:rPr lang="en-AU" dirty="0"/>
            </a:br>
            <a:r>
              <a:rPr lang="en-AU" sz="3100" dirty="0"/>
              <a:t>Identifying the Port Scan </a:t>
            </a:r>
          </a:p>
        </p:txBody>
      </p:sp>
      <p:sp>
        <p:nvSpPr>
          <p:cNvPr id="4" name="Text Placeholder 3">
            <a:extLst>
              <a:ext uri="{FF2B5EF4-FFF2-40B4-BE49-F238E27FC236}">
                <a16:creationId xmlns:a16="http://schemas.microsoft.com/office/drawing/2014/main" id="{52B7FA6E-C0A7-49B9-9ADC-A7F03C19B836}"/>
              </a:ext>
            </a:extLst>
          </p:cNvPr>
          <p:cNvSpPr>
            <a:spLocks noGrp="1"/>
          </p:cNvSpPr>
          <p:nvPr>
            <p:ph type="body" idx="1"/>
          </p:nvPr>
        </p:nvSpPr>
        <p:spPr/>
        <p:txBody>
          <a:bodyPr/>
          <a:lstStyle/>
          <a:p>
            <a:pPr algn="l"/>
            <a:r>
              <a:rPr lang="en-AU" sz="2000" dirty="0"/>
              <a:t>Port Scan occurred Nov 15</a:t>
            </a:r>
          </a:p>
        </p:txBody>
      </p:sp>
      <p:pic>
        <p:nvPicPr>
          <p:cNvPr id="10" name="Content Placeholder 9">
            <a:extLst>
              <a:ext uri="{FF2B5EF4-FFF2-40B4-BE49-F238E27FC236}">
                <a16:creationId xmlns:a16="http://schemas.microsoft.com/office/drawing/2014/main" id="{31850309-588F-4AC3-B0AB-C510AC1FD27B}"/>
              </a:ext>
            </a:extLst>
          </p:cNvPr>
          <p:cNvPicPr>
            <a:picLocks noGrp="1" noChangeAspect="1"/>
          </p:cNvPicPr>
          <p:nvPr>
            <p:ph sz="half" idx="2"/>
          </p:nvPr>
        </p:nvPicPr>
        <p:blipFill>
          <a:blip r:embed="rId2"/>
          <a:stretch>
            <a:fillRect/>
          </a:stretch>
        </p:blipFill>
        <p:spPr>
          <a:xfrm>
            <a:off x="1046013" y="2702103"/>
            <a:ext cx="4764087" cy="957885"/>
          </a:xfrm>
          <a:prstGeom prst="rect">
            <a:avLst/>
          </a:prstGeom>
        </p:spPr>
      </p:pic>
      <p:sp>
        <p:nvSpPr>
          <p:cNvPr id="6" name="Text Placeholder 5">
            <a:extLst>
              <a:ext uri="{FF2B5EF4-FFF2-40B4-BE49-F238E27FC236}">
                <a16:creationId xmlns:a16="http://schemas.microsoft.com/office/drawing/2014/main" id="{BE9FF726-EECF-49F5-9008-FD6D79A65F96}"/>
              </a:ext>
            </a:extLst>
          </p:cNvPr>
          <p:cNvSpPr>
            <a:spLocks noGrp="1"/>
          </p:cNvSpPr>
          <p:nvPr>
            <p:ph type="body" sz="quarter" idx="3"/>
          </p:nvPr>
        </p:nvSpPr>
        <p:spPr>
          <a:xfrm>
            <a:off x="6366405" y="2009608"/>
            <a:ext cx="4779582" cy="692495"/>
          </a:xfrm>
        </p:spPr>
        <p:txBody>
          <a:bodyPr/>
          <a:lstStyle/>
          <a:p>
            <a:pPr algn="l"/>
            <a:r>
              <a:rPr lang="en-AU" sz="2000" dirty="0"/>
              <a:t>143,984 Packets sent from the IP address 192.168.1.90</a:t>
            </a:r>
          </a:p>
        </p:txBody>
      </p:sp>
      <p:pic>
        <p:nvPicPr>
          <p:cNvPr id="11" name="Content Placeholder 10">
            <a:extLst>
              <a:ext uri="{FF2B5EF4-FFF2-40B4-BE49-F238E27FC236}">
                <a16:creationId xmlns:a16="http://schemas.microsoft.com/office/drawing/2014/main" id="{D0BDFC51-9DCD-4CEF-AC5D-5099F02A41D7}"/>
              </a:ext>
            </a:extLst>
          </p:cNvPr>
          <p:cNvPicPr>
            <a:picLocks noGrp="1" noChangeAspect="1"/>
          </p:cNvPicPr>
          <p:nvPr>
            <p:ph sz="quarter" idx="4"/>
          </p:nvPr>
        </p:nvPicPr>
        <p:blipFill>
          <a:blip r:embed="rId2"/>
          <a:stretch>
            <a:fillRect/>
          </a:stretch>
        </p:blipFill>
        <p:spPr>
          <a:xfrm>
            <a:off x="6381902" y="2702103"/>
            <a:ext cx="4779963" cy="961077"/>
          </a:xfrm>
          <a:prstGeom prst="rect">
            <a:avLst/>
          </a:prstGeom>
        </p:spPr>
      </p:pic>
      <p:sp>
        <p:nvSpPr>
          <p:cNvPr id="12" name="Rectangle 11">
            <a:extLst>
              <a:ext uri="{FF2B5EF4-FFF2-40B4-BE49-F238E27FC236}">
                <a16:creationId xmlns:a16="http://schemas.microsoft.com/office/drawing/2014/main" id="{99DD4AF4-A364-4226-B9BB-00C47D3E2DA9}"/>
              </a:ext>
            </a:extLst>
          </p:cNvPr>
          <p:cNvSpPr/>
          <p:nvPr/>
        </p:nvSpPr>
        <p:spPr>
          <a:xfrm>
            <a:off x="3298371" y="3087356"/>
            <a:ext cx="226088" cy="42454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A27A5919-682C-4131-B74F-A7A6F9D6159D}"/>
              </a:ext>
            </a:extLst>
          </p:cNvPr>
          <p:cNvSpPr/>
          <p:nvPr/>
        </p:nvSpPr>
        <p:spPr>
          <a:xfrm>
            <a:off x="8972549" y="2893220"/>
            <a:ext cx="328613" cy="13573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830653673"/>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554BFB-5383-4274-98BB-5183E7DBDFF8}"/>
              </a:ext>
            </a:extLst>
          </p:cNvPr>
          <p:cNvSpPr>
            <a:spLocks noGrp="1"/>
          </p:cNvSpPr>
          <p:nvPr>
            <p:ph type="title"/>
          </p:nvPr>
        </p:nvSpPr>
        <p:spPr>
          <a:xfrm>
            <a:off x="919119" y="461676"/>
            <a:ext cx="10353762" cy="970450"/>
          </a:xfrm>
        </p:spPr>
        <p:txBody>
          <a:bodyPr>
            <a:normAutofit fontScale="90000"/>
          </a:bodyPr>
          <a:lstStyle/>
          <a:p>
            <a:r>
              <a:rPr lang="en-AU" dirty="0"/>
              <a:t> </a:t>
            </a:r>
            <a:r>
              <a:rPr lang="en-US" dirty="0"/>
              <a:t>Log Analysis and Attack Characterisation </a:t>
            </a:r>
            <a:br>
              <a:rPr lang="en-AU" dirty="0"/>
            </a:br>
            <a:br>
              <a:rPr lang="en-AU" dirty="0"/>
            </a:br>
            <a:r>
              <a:rPr lang="en-AU" sz="3100" dirty="0"/>
              <a:t>Identifying the Port Scan </a:t>
            </a:r>
          </a:p>
        </p:txBody>
      </p:sp>
      <p:sp>
        <p:nvSpPr>
          <p:cNvPr id="4" name="Text Placeholder 3">
            <a:extLst>
              <a:ext uri="{FF2B5EF4-FFF2-40B4-BE49-F238E27FC236}">
                <a16:creationId xmlns:a16="http://schemas.microsoft.com/office/drawing/2014/main" id="{52B7FA6E-C0A7-49B9-9ADC-A7F03C19B836}"/>
              </a:ext>
            </a:extLst>
          </p:cNvPr>
          <p:cNvSpPr>
            <a:spLocks noGrp="1"/>
          </p:cNvSpPr>
          <p:nvPr>
            <p:ph type="body" idx="1"/>
          </p:nvPr>
        </p:nvSpPr>
        <p:spPr/>
        <p:txBody>
          <a:bodyPr/>
          <a:lstStyle/>
          <a:p>
            <a:pPr algn="l"/>
            <a:r>
              <a:rPr lang="en-AU" sz="2000" dirty="0"/>
              <a:t>401 Victim Responses </a:t>
            </a:r>
          </a:p>
        </p:txBody>
      </p:sp>
      <p:sp>
        <p:nvSpPr>
          <p:cNvPr id="6" name="Text Placeholder 5">
            <a:extLst>
              <a:ext uri="{FF2B5EF4-FFF2-40B4-BE49-F238E27FC236}">
                <a16:creationId xmlns:a16="http://schemas.microsoft.com/office/drawing/2014/main" id="{BE9FF726-EECF-49F5-9008-FD6D79A65F96}"/>
              </a:ext>
            </a:extLst>
          </p:cNvPr>
          <p:cNvSpPr>
            <a:spLocks noGrp="1"/>
          </p:cNvSpPr>
          <p:nvPr>
            <p:ph type="body" sz="quarter" idx="3"/>
          </p:nvPr>
        </p:nvSpPr>
        <p:spPr>
          <a:xfrm>
            <a:off x="6189785" y="1898398"/>
            <a:ext cx="4779582" cy="692495"/>
          </a:xfrm>
        </p:spPr>
        <p:txBody>
          <a:bodyPr/>
          <a:lstStyle/>
          <a:p>
            <a:pPr algn="l"/>
            <a:r>
              <a:rPr lang="en-AU" sz="2000" dirty="0"/>
              <a:t>NMAP Observed </a:t>
            </a:r>
          </a:p>
        </p:txBody>
      </p:sp>
      <p:pic>
        <p:nvPicPr>
          <p:cNvPr id="11" name="Content Placeholder 10">
            <a:extLst>
              <a:ext uri="{FF2B5EF4-FFF2-40B4-BE49-F238E27FC236}">
                <a16:creationId xmlns:a16="http://schemas.microsoft.com/office/drawing/2014/main" id="{B8FF48E9-E39A-4C6B-9789-E138D5AB66A4}"/>
              </a:ext>
            </a:extLst>
          </p:cNvPr>
          <p:cNvPicPr>
            <a:picLocks noGrp="1" noChangeAspect="1"/>
          </p:cNvPicPr>
          <p:nvPr>
            <p:ph sz="quarter" idx="4"/>
          </p:nvPr>
        </p:nvPicPr>
        <p:blipFill rotWithShape="1">
          <a:blip r:embed="rId2"/>
          <a:srcRect r="16923"/>
          <a:stretch/>
        </p:blipFill>
        <p:spPr>
          <a:xfrm>
            <a:off x="6197534" y="2830790"/>
            <a:ext cx="5083095" cy="2974626"/>
          </a:xfrm>
          <a:prstGeom prst="rect">
            <a:avLst/>
          </a:prstGeom>
        </p:spPr>
      </p:pic>
      <p:pic>
        <p:nvPicPr>
          <p:cNvPr id="10" name="Content Placeholder 9">
            <a:extLst>
              <a:ext uri="{FF2B5EF4-FFF2-40B4-BE49-F238E27FC236}">
                <a16:creationId xmlns:a16="http://schemas.microsoft.com/office/drawing/2014/main" id="{A32E143C-1827-4E53-B7C5-EC728292B9C3}"/>
              </a:ext>
            </a:extLst>
          </p:cNvPr>
          <p:cNvPicPr>
            <a:picLocks noGrp="1" noChangeAspect="1"/>
          </p:cNvPicPr>
          <p:nvPr>
            <p:ph sz="half" idx="2"/>
          </p:nvPr>
        </p:nvPicPr>
        <p:blipFill rotWithShape="1">
          <a:blip r:embed="rId3"/>
          <a:srcRect r="16736"/>
          <a:stretch/>
        </p:blipFill>
        <p:spPr>
          <a:xfrm>
            <a:off x="935710" y="2823042"/>
            <a:ext cx="4985369" cy="2974625"/>
          </a:xfrm>
          <a:prstGeom prst="rect">
            <a:avLst/>
          </a:prstGeom>
        </p:spPr>
      </p:pic>
      <p:sp>
        <p:nvSpPr>
          <p:cNvPr id="12" name="Rectangle 11">
            <a:extLst>
              <a:ext uri="{FF2B5EF4-FFF2-40B4-BE49-F238E27FC236}">
                <a16:creationId xmlns:a16="http://schemas.microsoft.com/office/drawing/2014/main" id="{7966E8B3-93C1-40BA-92FA-84790BDF570C}"/>
              </a:ext>
            </a:extLst>
          </p:cNvPr>
          <p:cNvSpPr/>
          <p:nvPr/>
        </p:nvSpPr>
        <p:spPr>
          <a:xfrm>
            <a:off x="2410097" y="3429000"/>
            <a:ext cx="346166" cy="236866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84FF0E5C-647F-42BC-B92F-3B9DCB969190}"/>
              </a:ext>
            </a:extLst>
          </p:cNvPr>
          <p:cNvSpPr/>
          <p:nvPr/>
        </p:nvSpPr>
        <p:spPr>
          <a:xfrm>
            <a:off x="10483114" y="3665306"/>
            <a:ext cx="194304" cy="155396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856306289"/>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554BFB-5383-4274-98BB-5183E7DBDFF8}"/>
              </a:ext>
            </a:extLst>
          </p:cNvPr>
          <p:cNvSpPr>
            <a:spLocks noGrp="1"/>
          </p:cNvSpPr>
          <p:nvPr>
            <p:ph type="title"/>
          </p:nvPr>
        </p:nvSpPr>
        <p:spPr>
          <a:xfrm>
            <a:off x="919119" y="1011534"/>
            <a:ext cx="10353762" cy="1261872"/>
          </a:xfrm>
        </p:spPr>
        <p:txBody>
          <a:bodyPr>
            <a:normAutofit fontScale="90000"/>
          </a:bodyPr>
          <a:lstStyle/>
          <a:p>
            <a:r>
              <a:rPr lang="en-US" dirty="0"/>
              <a:t>Log Analysis and Attack Characterisation </a:t>
            </a:r>
            <a:br>
              <a:rPr lang="en-AU" dirty="0"/>
            </a:br>
            <a:br>
              <a:rPr lang="en-AU" dirty="0"/>
            </a:br>
            <a:r>
              <a:rPr lang="en-AU" sz="3100" dirty="0"/>
              <a:t>Finding the Request for the Hidden Directory </a:t>
            </a:r>
            <a:br>
              <a:rPr lang="en-AU" sz="3100" dirty="0"/>
            </a:br>
            <a:br>
              <a:rPr lang="en-AU" sz="3100" dirty="0"/>
            </a:br>
            <a:r>
              <a:rPr lang="en-US" sz="2000" dirty="0"/>
              <a:t>The requests for the Hidden Directory occurred Nov 15, 15 354 requests were made</a:t>
            </a:r>
            <a:br>
              <a:rPr lang="en-US" sz="2000" dirty="0"/>
            </a:br>
            <a:r>
              <a:rPr lang="en-US" sz="2000" dirty="0"/>
              <a:t>Company Folders Secret Folder was requested </a:t>
            </a:r>
            <a:br>
              <a:rPr lang="en-US" sz="3100" dirty="0"/>
            </a:br>
            <a:endParaRPr lang="en-AU" sz="3100" dirty="0"/>
          </a:p>
        </p:txBody>
      </p:sp>
      <p:pic>
        <p:nvPicPr>
          <p:cNvPr id="2" name="Content Placeholder 1">
            <a:extLst>
              <a:ext uri="{FF2B5EF4-FFF2-40B4-BE49-F238E27FC236}">
                <a16:creationId xmlns:a16="http://schemas.microsoft.com/office/drawing/2014/main" id="{58029B3A-31EE-4B75-BF90-F93383B34344}"/>
              </a:ext>
            </a:extLst>
          </p:cNvPr>
          <p:cNvPicPr>
            <a:picLocks noGrp="1" noChangeAspect="1"/>
          </p:cNvPicPr>
          <p:nvPr>
            <p:ph sz="half" idx="1"/>
          </p:nvPr>
        </p:nvPicPr>
        <p:blipFill>
          <a:blip r:embed="rId2"/>
          <a:stretch>
            <a:fillRect/>
          </a:stretch>
        </p:blipFill>
        <p:spPr>
          <a:xfrm>
            <a:off x="994786" y="3627771"/>
            <a:ext cx="4856163" cy="2469410"/>
          </a:xfrm>
          <a:prstGeom prst="rect">
            <a:avLst/>
          </a:prstGeom>
        </p:spPr>
      </p:pic>
      <p:pic>
        <p:nvPicPr>
          <p:cNvPr id="5" name="Content Placeholder 4">
            <a:extLst>
              <a:ext uri="{FF2B5EF4-FFF2-40B4-BE49-F238E27FC236}">
                <a16:creationId xmlns:a16="http://schemas.microsoft.com/office/drawing/2014/main" id="{1A8BCCD2-E93A-43A9-AD4B-2684486E08F2}"/>
              </a:ext>
            </a:extLst>
          </p:cNvPr>
          <p:cNvPicPr>
            <a:picLocks noGrp="1" noChangeAspect="1"/>
          </p:cNvPicPr>
          <p:nvPr>
            <p:ph sz="half" idx="2"/>
          </p:nvPr>
        </p:nvPicPr>
        <p:blipFill>
          <a:blip r:embed="rId3"/>
          <a:stretch>
            <a:fillRect/>
          </a:stretch>
        </p:blipFill>
        <p:spPr>
          <a:xfrm>
            <a:off x="6823792" y="3051139"/>
            <a:ext cx="3869675" cy="3622675"/>
          </a:xfrm>
          <a:prstGeom prst="rect">
            <a:avLst/>
          </a:prstGeom>
        </p:spPr>
      </p:pic>
      <p:sp>
        <p:nvSpPr>
          <p:cNvPr id="6" name="Rectangle 5">
            <a:extLst>
              <a:ext uri="{FF2B5EF4-FFF2-40B4-BE49-F238E27FC236}">
                <a16:creationId xmlns:a16="http://schemas.microsoft.com/office/drawing/2014/main" id="{4F38D4BE-D823-4BF4-AAF4-594C4172C1B3}"/>
              </a:ext>
            </a:extLst>
          </p:cNvPr>
          <p:cNvSpPr/>
          <p:nvPr/>
        </p:nvSpPr>
        <p:spPr>
          <a:xfrm>
            <a:off x="2008554" y="3884525"/>
            <a:ext cx="398305" cy="110950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69AAC6E8-CFB0-4AE1-BD58-E6E5E946AB8E}"/>
              </a:ext>
            </a:extLst>
          </p:cNvPr>
          <p:cNvSpPr/>
          <p:nvPr/>
        </p:nvSpPr>
        <p:spPr>
          <a:xfrm>
            <a:off x="8440893" y="6033477"/>
            <a:ext cx="1625321" cy="19538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720635301"/>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554BFB-5383-4274-98BB-5183E7DBDFF8}"/>
              </a:ext>
            </a:extLst>
          </p:cNvPr>
          <p:cNvSpPr>
            <a:spLocks noGrp="1"/>
          </p:cNvSpPr>
          <p:nvPr>
            <p:ph type="title"/>
          </p:nvPr>
        </p:nvSpPr>
        <p:spPr>
          <a:xfrm>
            <a:off x="913794" y="1081873"/>
            <a:ext cx="10353762" cy="1257300"/>
          </a:xfrm>
        </p:spPr>
        <p:txBody>
          <a:bodyPr>
            <a:normAutofit fontScale="90000"/>
          </a:bodyPr>
          <a:lstStyle/>
          <a:p>
            <a:r>
              <a:rPr lang="en-US" dirty="0"/>
              <a:t>Log Analysis and Attack Characterisation </a:t>
            </a:r>
            <a:br>
              <a:rPr lang="en-AU" dirty="0"/>
            </a:br>
            <a:br>
              <a:rPr lang="en-AU" dirty="0"/>
            </a:br>
            <a:r>
              <a:rPr lang="en-US" sz="3100" dirty="0"/>
              <a:t>Uncovering the Brute Force Attack</a:t>
            </a:r>
            <a:br>
              <a:rPr lang="en-US" sz="3100" dirty="0"/>
            </a:br>
            <a:br>
              <a:rPr lang="en-US" sz="3100" dirty="0"/>
            </a:br>
            <a:r>
              <a:rPr lang="en-US" sz="2000" dirty="0"/>
              <a:t>15,451 requests were made in the attack before the password was discovered </a:t>
            </a:r>
            <a:br>
              <a:rPr lang="en-US" sz="3100" dirty="0"/>
            </a:br>
            <a:endParaRPr lang="en-AU" sz="3100" dirty="0"/>
          </a:p>
        </p:txBody>
      </p:sp>
      <p:pic>
        <p:nvPicPr>
          <p:cNvPr id="2" name="Content Placeholder 1">
            <a:extLst>
              <a:ext uri="{FF2B5EF4-FFF2-40B4-BE49-F238E27FC236}">
                <a16:creationId xmlns:a16="http://schemas.microsoft.com/office/drawing/2014/main" id="{6EBAF79E-E1FD-49E9-9898-F6160F268DD6}"/>
              </a:ext>
            </a:extLst>
          </p:cNvPr>
          <p:cNvPicPr>
            <a:picLocks noGrp="1" noChangeAspect="1"/>
          </p:cNvPicPr>
          <p:nvPr>
            <p:ph idx="1"/>
          </p:nvPr>
        </p:nvPicPr>
        <p:blipFill>
          <a:blip r:embed="rId2"/>
          <a:stretch>
            <a:fillRect/>
          </a:stretch>
        </p:blipFill>
        <p:spPr>
          <a:xfrm>
            <a:off x="2612572" y="3027065"/>
            <a:ext cx="7167437" cy="3484594"/>
          </a:xfrm>
          <a:prstGeom prst="rect">
            <a:avLst/>
          </a:prstGeom>
        </p:spPr>
      </p:pic>
      <p:sp>
        <p:nvSpPr>
          <p:cNvPr id="8" name="Rectangle 7">
            <a:extLst>
              <a:ext uri="{FF2B5EF4-FFF2-40B4-BE49-F238E27FC236}">
                <a16:creationId xmlns:a16="http://schemas.microsoft.com/office/drawing/2014/main" id="{AA4D5662-60A0-45F1-9698-039D4AFEC1C6}"/>
              </a:ext>
            </a:extLst>
          </p:cNvPr>
          <p:cNvSpPr/>
          <p:nvPr/>
        </p:nvSpPr>
        <p:spPr>
          <a:xfrm>
            <a:off x="4160519" y="3429000"/>
            <a:ext cx="481150" cy="121266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98054414"/>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554BFB-5383-4274-98BB-5183E7DBDFF8}"/>
              </a:ext>
            </a:extLst>
          </p:cNvPr>
          <p:cNvSpPr>
            <a:spLocks noGrp="1"/>
          </p:cNvSpPr>
          <p:nvPr>
            <p:ph type="title"/>
          </p:nvPr>
        </p:nvSpPr>
        <p:spPr>
          <a:xfrm>
            <a:off x="914356" y="972579"/>
            <a:ext cx="10353762" cy="1257300"/>
          </a:xfrm>
        </p:spPr>
        <p:txBody>
          <a:bodyPr>
            <a:normAutofit fontScale="90000"/>
          </a:bodyPr>
          <a:lstStyle/>
          <a:p>
            <a:r>
              <a:rPr lang="en-US" dirty="0"/>
              <a:t>Log Analysis and Attack Characterisation </a:t>
            </a:r>
            <a:br>
              <a:rPr lang="en-AU" dirty="0"/>
            </a:br>
            <a:br>
              <a:rPr lang="en-AU" dirty="0"/>
            </a:br>
            <a:r>
              <a:rPr lang="en-US" sz="3100" dirty="0"/>
              <a:t>Identify </a:t>
            </a:r>
            <a:r>
              <a:rPr lang="en-US" sz="3100" dirty="0" err="1"/>
              <a:t>WebDav</a:t>
            </a:r>
            <a:r>
              <a:rPr lang="en-US" sz="3100" dirty="0"/>
              <a:t> Connection and Reverse Shell</a:t>
            </a:r>
            <a:br>
              <a:rPr lang="en-US" sz="3100" dirty="0"/>
            </a:br>
            <a:br>
              <a:rPr lang="en-US" sz="3100" dirty="0"/>
            </a:br>
            <a:r>
              <a:rPr lang="en-US" sz="3100" dirty="0"/>
              <a:t> </a:t>
            </a:r>
            <a:r>
              <a:rPr lang="en-US" sz="2000" dirty="0"/>
              <a:t>We see the </a:t>
            </a:r>
            <a:r>
              <a:rPr lang="en-US" sz="2000" dirty="0" err="1"/>
              <a:t>WebDav</a:t>
            </a:r>
            <a:r>
              <a:rPr lang="en-US" sz="2000" dirty="0"/>
              <a:t> connection and the PUT request to upload the payload to target </a:t>
            </a:r>
            <a:endParaRPr lang="en-AU" sz="3100" dirty="0"/>
          </a:p>
        </p:txBody>
      </p:sp>
      <p:pic>
        <p:nvPicPr>
          <p:cNvPr id="2" name="Content Placeholder 1">
            <a:extLst>
              <a:ext uri="{FF2B5EF4-FFF2-40B4-BE49-F238E27FC236}">
                <a16:creationId xmlns:a16="http://schemas.microsoft.com/office/drawing/2014/main" id="{4BD061D1-7853-4381-848A-49089313450D}"/>
              </a:ext>
            </a:extLst>
          </p:cNvPr>
          <p:cNvPicPr>
            <a:picLocks noGrp="1" noChangeAspect="1"/>
          </p:cNvPicPr>
          <p:nvPr>
            <p:ph idx="1"/>
          </p:nvPr>
        </p:nvPicPr>
        <p:blipFill>
          <a:blip r:embed="rId2"/>
          <a:stretch>
            <a:fillRect/>
          </a:stretch>
        </p:blipFill>
        <p:spPr>
          <a:xfrm>
            <a:off x="1969477" y="2868996"/>
            <a:ext cx="8102496" cy="3740939"/>
          </a:xfrm>
          <a:prstGeom prst="rect">
            <a:avLst/>
          </a:prstGeom>
        </p:spPr>
      </p:pic>
      <p:sp>
        <p:nvSpPr>
          <p:cNvPr id="8" name="Rectangle 7">
            <a:extLst>
              <a:ext uri="{FF2B5EF4-FFF2-40B4-BE49-F238E27FC236}">
                <a16:creationId xmlns:a16="http://schemas.microsoft.com/office/drawing/2014/main" id="{354FA2C7-50D3-4C4D-956C-DA3B0FD48119}"/>
              </a:ext>
            </a:extLst>
          </p:cNvPr>
          <p:cNvSpPr/>
          <p:nvPr/>
        </p:nvSpPr>
        <p:spPr>
          <a:xfrm>
            <a:off x="4404360" y="4391487"/>
            <a:ext cx="1842560" cy="20122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802521903"/>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554BFB-5383-4274-98BB-5183E7DBDFF8}"/>
              </a:ext>
            </a:extLst>
          </p:cNvPr>
          <p:cNvSpPr>
            <a:spLocks noGrp="1"/>
          </p:cNvSpPr>
          <p:nvPr>
            <p:ph type="title"/>
          </p:nvPr>
        </p:nvSpPr>
        <p:spPr>
          <a:xfrm>
            <a:off x="914356" y="972579"/>
            <a:ext cx="10353762" cy="1257300"/>
          </a:xfrm>
        </p:spPr>
        <p:txBody>
          <a:bodyPr>
            <a:normAutofit fontScale="90000"/>
          </a:bodyPr>
          <a:lstStyle/>
          <a:p>
            <a:r>
              <a:rPr lang="en-US" dirty="0"/>
              <a:t>Log Analysis and Attack Characterisation </a:t>
            </a:r>
            <a:br>
              <a:rPr lang="en-AU" dirty="0"/>
            </a:br>
            <a:br>
              <a:rPr lang="en-AU" dirty="0"/>
            </a:br>
            <a:r>
              <a:rPr lang="en-US" sz="3100" dirty="0"/>
              <a:t>Identify the Reverse Shell and Meterpreter Traffic </a:t>
            </a:r>
            <a:br>
              <a:rPr lang="en-US" sz="3100" dirty="0"/>
            </a:br>
            <a:br>
              <a:rPr lang="en-US" sz="3100" dirty="0"/>
            </a:br>
            <a:r>
              <a:rPr lang="en-US" sz="3100" dirty="0"/>
              <a:t> </a:t>
            </a:r>
            <a:r>
              <a:rPr lang="en-US" sz="2000" dirty="0"/>
              <a:t>We filter and </a:t>
            </a:r>
            <a:r>
              <a:rPr lang="en-US" sz="2000" dirty="0" err="1"/>
              <a:t>analyse</a:t>
            </a:r>
            <a:r>
              <a:rPr lang="en-US" sz="2000" dirty="0"/>
              <a:t> Ports and see the reverse shell </a:t>
            </a:r>
            <a:endParaRPr lang="en-AU" sz="3100" dirty="0"/>
          </a:p>
        </p:txBody>
      </p:sp>
      <p:pic>
        <p:nvPicPr>
          <p:cNvPr id="6" name="Content Placeholder 5">
            <a:extLst>
              <a:ext uri="{FF2B5EF4-FFF2-40B4-BE49-F238E27FC236}">
                <a16:creationId xmlns:a16="http://schemas.microsoft.com/office/drawing/2014/main" id="{CBB33586-ECC4-4F2E-ABA2-69FF77CAEC34}"/>
              </a:ext>
            </a:extLst>
          </p:cNvPr>
          <p:cNvPicPr>
            <a:picLocks noGrp="1" noChangeAspect="1"/>
          </p:cNvPicPr>
          <p:nvPr>
            <p:ph idx="1"/>
          </p:nvPr>
        </p:nvPicPr>
        <p:blipFill>
          <a:blip r:embed="rId2"/>
          <a:stretch>
            <a:fillRect/>
          </a:stretch>
        </p:blipFill>
        <p:spPr>
          <a:xfrm>
            <a:off x="2082308" y="3254645"/>
            <a:ext cx="8635059" cy="2866105"/>
          </a:xfrm>
          <a:prstGeom prst="rect">
            <a:avLst/>
          </a:prstGeom>
        </p:spPr>
      </p:pic>
      <p:sp>
        <p:nvSpPr>
          <p:cNvPr id="7" name="Rectangle 6">
            <a:extLst>
              <a:ext uri="{FF2B5EF4-FFF2-40B4-BE49-F238E27FC236}">
                <a16:creationId xmlns:a16="http://schemas.microsoft.com/office/drawing/2014/main" id="{08B091C6-DF71-4AB8-A627-42266DC440C4}"/>
              </a:ext>
            </a:extLst>
          </p:cNvPr>
          <p:cNvSpPr/>
          <p:nvPr/>
        </p:nvSpPr>
        <p:spPr>
          <a:xfrm>
            <a:off x="4708716" y="4784420"/>
            <a:ext cx="5938619" cy="63998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AC1D2DDB-C44F-4B3F-AB49-C4615AFFCC3B}"/>
              </a:ext>
            </a:extLst>
          </p:cNvPr>
          <p:cNvSpPr/>
          <p:nvPr/>
        </p:nvSpPr>
        <p:spPr>
          <a:xfrm>
            <a:off x="2270502" y="3254645"/>
            <a:ext cx="1441342" cy="17435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102050766"/>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9" name="Picture 10">
            <a:extLst>
              <a:ext uri="{FF2B5EF4-FFF2-40B4-BE49-F238E27FC236}">
                <a16:creationId xmlns:a16="http://schemas.microsoft.com/office/drawing/2014/main" id="{FFEA1A1B-E90C-40DA-8571-B63192BAC1CD}"/>
              </a:ext>
            </a:extLst>
          </p:cNvPr>
          <p:cNvPicPr>
            <a:picLocks noChangeAspect="1"/>
          </p:cNvPicPr>
          <p:nvPr/>
        </p:nvPicPr>
        <p:blipFill rotWithShape="1">
          <a:blip r:embed="rId3"/>
          <a:srcRect t="6411" b="3228"/>
          <a:stretch/>
        </p:blipFill>
        <p:spPr>
          <a:xfrm>
            <a:off x="20" y="10"/>
            <a:ext cx="12191980" cy="6857990"/>
          </a:xfrm>
          <a:prstGeom prst="rect">
            <a:avLst/>
          </a:prstGeom>
        </p:spPr>
      </p:pic>
      <p:sp>
        <p:nvSpPr>
          <p:cNvPr id="26" name="Rectangle 23">
            <a:extLst>
              <a:ext uri="{FF2B5EF4-FFF2-40B4-BE49-F238E27FC236}">
                <a16:creationId xmlns:a16="http://schemas.microsoft.com/office/drawing/2014/main" id="{BA4EDD11-078F-45BC-852D-3474DE59FF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52794" y="0"/>
            <a:ext cx="9339206" cy="6858000"/>
          </a:xfrm>
          <a:prstGeom prst="rect">
            <a:avLst/>
          </a:prstGeom>
          <a:gradFill flip="none" rotWithShape="1">
            <a:gsLst>
              <a:gs pos="58000">
                <a:schemeClr val="bg1">
                  <a:alpha val="30000"/>
                </a:schemeClr>
              </a:gs>
              <a:gs pos="33000">
                <a:schemeClr val="bg1">
                  <a:alpha val="20000"/>
                </a:schemeClr>
              </a:gs>
              <a:gs pos="0">
                <a:schemeClr val="bg1">
                  <a:alpha val="0"/>
                </a:schemeClr>
              </a:gs>
              <a:gs pos="100000">
                <a:schemeClr val="bg1">
                  <a:alpha val="3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8">
            <a:extLst>
              <a:ext uri="{FF2B5EF4-FFF2-40B4-BE49-F238E27FC236}">
                <a16:creationId xmlns:a16="http://schemas.microsoft.com/office/drawing/2014/main" id="{9FF09A3E-7D54-4EA2-9E5A-CE0EB11E82F4}"/>
              </a:ext>
            </a:extLst>
          </p:cNvPr>
          <p:cNvSpPr>
            <a:spLocks noGrp="1"/>
          </p:cNvSpPr>
          <p:nvPr>
            <p:ph type="title"/>
          </p:nvPr>
        </p:nvSpPr>
        <p:spPr>
          <a:xfrm>
            <a:off x="4947701" y="3496574"/>
            <a:ext cx="6436104" cy="1052422"/>
          </a:xfrm>
        </p:spPr>
        <p:txBody>
          <a:bodyPr vert="horz" lIns="91440" tIns="45720" rIns="91440" bIns="45720" rtlCol="0" anchor="b">
            <a:normAutofit/>
          </a:bodyPr>
          <a:lstStyle/>
          <a:p>
            <a:pPr algn="r"/>
            <a:r>
              <a:rPr lang="en-US" sz="3400" dirty="0">
                <a:solidFill>
                  <a:schemeClr val="tx1"/>
                </a:solidFill>
              </a:rPr>
              <a:t>Blue Team Proposed Alarms and Mitigation Strategies</a:t>
            </a:r>
          </a:p>
        </p:txBody>
      </p:sp>
    </p:spTree>
    <p:extLst>
      <p:ext uri="{BB962C8B-B14F-4D97-AF65-F5344CB8AC3E}">
        <p14:creationId xmlns:p14="http://schemas.microsoft.com/office/powerpoint/2010/main" val="3727800915"/>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1247F0-C660-4F89-9EC7-262AF7D26796}"/>
              </a:ext>
            </a:extLst>
          </p:cNvPr>
          <p:cNvSpPr>
            <a:spLocks noGrp="1"/>
          </p:cNvSpPr>
          <p:nvPr>
            <p:ph type="title"/>
          </p:nvPr>
        </p:nvSpPr>
        <p:spPr/>
        <p:txBody>
          <a:bodyPr>
            <a:normAutofit fontScale="90000"/>
          </a:bodyPr>
          <a:lstStyle/>
          <a:p>
            <a:r>
              <a:rPr lang="en-US" dirty="0"/>
              <a:t>Proposed Alarms and Mitigation Strategies</a:t>
            </a:r>
            <a:br>
              <a:rPr lang="en-US" dirty="0"/>
            </a:br>
            <a:br>
              <a:rPr lang="en-US" dirty="0"/>
            </a:br>
            <a:r>
              <a:rPr lang="en-US" sz="3100" dirty="0"/>
              <a:t>Identify Port Scanning </a:t>
            </a:r>
            <a:br>
              <a:rPr lang="en-US" dirty="0"/>
            </a:br>
            <a:endParaRPr lang="en-AU" dirty="0"/>
          </a:p>
        </p:txBody>
      </p:sp>
      <p:sp>
        <p:nvSpPr>
          <p:cNvPr id="10" name="Text Placeholder 9">
            <a:extLst>
              <a:ext uri="{FF2B5EF4-FFF2-40B4-BE49-F238E27FC236}">
                <a16:creationId xmlns:a16="http://schemas.microsoft.com/office/drawing/2014/main" id="{414EF0F9-8E40-48EB-8CAE-1F29A485CB88}"/>
              </a:ext>
            </a:extLst>
          </p:cNvPr>
          <p:cNvSpPr>
            <a:spLocks noGrp="1"/>
          </p:cNvSpPr>
          <p:nvPr>
            <p:ph type="body" idx="1"/>
          </p:nvPr>
        </p:nvSpPr>
        <p:spPr/>
        <p:txBody>
          <a:bodyPr/>
          <a:lstStyle/>
          <a:p>
            <a:pPr algn="l"/>
            <a:r>
              <a:rPr lang="en-AU" dirty="0"/>
              <a:t>Alarm </a:t>
            </a:r>
          </a:p>
        </p:txBody>
      </p:sp>
      <p:sp>
        <p:nvSpPr>
          <p:cNvPr id="11" name="Content Placeholder 10">
            <a:extLst>
              <a:ext uri="{FF2B5EF4-FFF2-40B4-BE49-F238E27FC236}">
                <a16:creationId xmlns:a16="http://schemas.microsoft.com/office/drawing/2014/main" id="{1E8B11DB-6A8A-48E3-837F-03B2B74D4618}"/>
              </a:ext>
            </a:extLst>
          </p:cNvPr>
          <p:cNvSpPr>
            <a:spLocks noGrp="1"/>
          </p:cNvSpPr>
          <p:nvPr>
            <p:ph sz="half" idx="2"/>
          </p:nvPr>
        </p:nvSpPr>
        <p:spPr/>
        <p:txBody>
          <a:bodyPr>
            <a:normAutofit/>
          </a:bodyPr>
          <a:lstStyle/>
          <a:p>
            <a:r>
              <a:rPr lang="en-AU" dirty="0"/>
              <a:t>Detect NMAP</a:t>
            </a:r>
          </a:p>
          <a:p>
            <a:r>
              <a:rPr lang="en-AU" dirty="0"/>
              <a:t>Filtered Ports </a:t>
            </a:r>
          </a:p>
          <a:p>
            <a:r>
              <a:rPr lang="en-AU" dirty="0"/>
              <a:t>Closed Ports </a:t>
            </a:r>
          </a:p>
          <a:p>
            <a:pPr marL="36900" indent="0">
              <a:buNone/>
            </a:pPr>
            <a:endParaRPr lang="en-AU" dirty="0"/>
          </a:p>
        </p:txBody>
      </p:sp>
      <p:sp>
        <p:nvSpPr>
          <p:cNvPr id="12" name="Text Placeholder 11">
            <a:extLst>
              <a:ext uri="{FF2B5EF4-FFF2-40B4-BE49-F238E27FC236}">
                <a16:creationId xmlns:a16="http://schemas.microsoft.com/office/drawing/2014/main" id="{EBE0D9BD-47E0-4033-B56D-557BB2B886FA}"/>
              </a:ext>
            </a:extLst>
          </p:cNvPr>
          <p:cNvSpPr>
            <a:spLocks noGrp="1"/>
          </p:cNvSpPr>
          <p:nvPr>
            <p:ph type="body" sz="quarter" idx="3"/>
          </p:nvPr>
        </p:nvSpPr>
        <p:spPr/>
        <p:txBody>
          <a:bodyPr/>
          <a:lstStyle/>
          <a:p>
            <a:pPr algn="l"/>
            <a:r>
              <a:rPr lang="en-AU" dirty="0"/>
              <a:t>System Hardening </a:t>
            </a:r>
          </a:p>
        </p:txBody>
      </p:sp>
      <p:sp>
        <p:nvSpPr>
          <p:cNvPr id="13" name="Content Placeholder 12">
            <a:extLst>
              <a:ext uri="{FF2B5EF4-FFF2-40B4-BE49-F238E27FC236}">
                <a16:creationId xmlns:a16="http://schemas.microsoft.com/office/drawing/2014/main" id="{8C97F968-C471-4715-83B7-02C83F5BBFEC}"/>
              </a:ext>
            </a:extLst>
          </p:cNvPr>
          <p:cNvSpPr>
            <a:spLocks noGrp="1"/>
          </p:cNvSpPr>
          <p:nvPr>
            <p:ph sz="quarter" idx="4"/>
          </p:nvPr>
        </p:nvSpPr>
        <p:spPr/>
        <p:txBody>
          <a:bodyPr>
            <a:normAutofit/>
          </a:bodyPr>
          <a:lstStyle/>
          <a:p>
            <a:r>
              <a:rPr lang="en-AU" dirty="0"/>
              <a:t>Firewall Rules to detect / Block </a:t>
            </a:r>
          </a:p>
          <a:p>
            <a:r>
              <a:rPr lang="en-US" dirty="0"/>
              <a:t>Rate-limiting traffic from a specific IP address would reduce the web server's susceptibility to DoS conditions, as well as provide a hook against which to trigger alerts against suspiciously fast series of requests that may be indicative of scanning.</a:t>
            </a:r>
            <a:endParaRPr lang="en-AU" dirty="0"/>
          </a:p>
          <a:p>
            <a:pPr marL="36900" indent="0">
              <a:buNone/>
            </a:pPr>
            <a:endParaRPr lang="en-AU" dirty="0"/>
          </a:p>
          <a:p>
            <a:pPr marL="36900" indent="0">
              <a:buNone/>
            </a:pPr>
            <a:endParaRPr lang="en-AU" dirty="0"/>
          </a:p>
        </p:txBody>
      </p:sp>
    </p:spTree>
    <p:extLst>
      <p:ext uri="{BB962C8B-B14F-4D97-AF65-F5344CB8AC3E}">
        <p14:creationId xmlns:p14="http://schemas.microsoft.com/office/powerpoint/2010/main" val="1956415108"/>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1247F0-C660-4F89-9EC7-262AF7D26796}"/>
              </a:ext>
            </a:extLst>
          </p:cNvPr>
          <p:cNvSpPr>
            <a:spLocks noGrp="1"/>
          </p:cNvSpPr>
          <p:nvPr>
            <p:ph type="title"/>
          </p:nvPr>
        </p:nvSpPr>
        <p:spPr/>
        <p:txBody>
          <a:bodyPr>
            <a:normAutofit fontScale="90000"/>
          </a:bodyPr>
          <a:lstStyle/>
          <a:p>
            <a:r>
              <a:rPr lang="en-US" dirty="0"/>
              <a:t>Proposed Alarms and Mitigation Strategies</a:t>
            </a:r>
            <a:br>
              <a:rPr lang="en-US" dirty="0"/>
            </a:br>
            <a:br>
              <a:rPr lang="en-US" dirty="0"/>
            </a:br>
            <a:r>
              <a:rPr lang="en-US" sz="3100" dirty="0"/>
              <a:t>Finding the Request for the Hidden Directory </a:t>
            </a:r>
            <a:br>
              <a:rPr lang="en-US" dirty="0"/>
            </a:br>
            <a:endParaRPr lang="en-AU" dirty="0"/>
          </a:p>
        </p:txBody>
      </p:sp>
      <p:sp>
        <p:nvSpPr>
          <p:cNvPr id="10" name="Text Placeholder 9">
            <a:extLst>
              <a:ext uri="{FF2B5EF4-FFF2-40B4-BE49-F238E27FC236}">
                <a16:creationId xmlns:a16="http://schemas.microsoft.com/office/drawing/2014/main" id="{414EF0F9-8E40-48EB-8CAE-1F29A485CB88}"/>
              </a:ext>
            </a:extLst>
          </p:cNvPr>
          <p:cNvSpPr>
            <a:spLocks noGrp="1"/>
          </p:cNvSpPr>
          <p:nvPr>
            <p:ph type="body" idx="1"/>
          </p:nvPr>
        </p:nvSpPr>
        <p:spPr/>
        <p:txBody>
          <a:bodyPr/>
          <a:lstStyle/>
          <a:p>
            <a:pPr algn="l"/>
            <a:r>
              <a:rPr lang="en-AU" dirty="0"/>
              <a:t>Alarm </a:t>
            </a:r>
          </a:p>
        </p:txBody>
      </p:sp>
      <p:sp>
        <p:nvSpPr>
          <p:cNvPr id="11" name="Content Placeholder 10">
            <a:extLst>
              <a:ext uri="{FF2B5EF4-FFF2-40B4-BE49-F238E27FC236}">
                <a16:creationId xmlns:a16="http://schemas.microsoft.com/office/drawing/2014/main" id="{1E8B11DB-6A8A-48E3-837F-03B2B74D4618}"/>
              </a:ext>
            </a:extLst>
          </p:cNvPr>
          <p:cNvSpPr>
            <a:spLocks noGrp="1"/>
          </p:cNvSpPr>
          <p:nvPr>
            <p:ph sz="half" idx="2"/>
          </p:nvPr>
        </p:nvSpPr>
        <p:spPr/>
        <p:txBody>
          <a:bodyPr>
            <a:normAutofit/>
          </a:bodyPr>
          <a:lstStyle/>
          <a:p>
            <a:r>
              <a:rPr lang="en-AU" dirty="0"/>
              <a:t>Monitor and Set Alarm for unauthorised access to hidden directory </a:t>
            </a:r>
          </a:p>
          <a:p>
            <a:pPr marL="36900" indent="0">
              <a:buNone/>
            </a:pPr>
            <a:endParaRPr lang="en-AU" dirty="0"/>
          </a:p>
          <a:p>
            <a:pPr marL="36900" indent="0">
              <a:buNone/>
            </a:pPr>
            <a:endParaRPr lang="en-AU" dirty="0"/>
          </a:p>
        </p:txBody>
      </p:sp>
      <p:sp>
        <p:nvSpPr>
          <p:cNvPr id="12" name="Text Placeholder 11">
            <a:extLst>
              <a:ext uri="{FF2B5EF4-FFF2-40B4-BE49-F238E27FC236}">
                <a16:creationId xmlns:a16="http://schemas.microsoft.com/office/drawing/2014/main" id="{EBE0D9BD-47E0-4033-B56D-557BB2B886FA}"/>
              </a:ext>
            </a:extLst>
          </p:cNvPr>
          <p:cNvSpPr>
            <a:spLocks noGrp="1"/>
          </p:cNvSpPr>
          <p:nvPr>
            <p:ph type="body" sz="quarter" idx="3"/>
          </p:nvPr>
        </p:nvSpPr>
        <p:spPr/>
        <p:txBody>
          <a:bodyPr/>
          <a:lstStyle/>
          <a:p>
            <a:pPr algn="l"/>
            <a:r>
              <a:rPr lang="en-AU" dirty="0"/>
              <a:t>System Hardening </a:t>
            </a:r>
          </a:p>
        </p:txBody>
      </p:sp>
      <p:sp>
        <p:nvSpPr>
          <p:cNvPr id="13" name="Content Placeholder 12">
            <a:extLst>
              <a:ext uri="{FF2B5EF4-FFF2-40B4-BE49-F238E27FC236}">
                <a16:creationId xmlns:a16="http://schemas.microsoft.com/office/drawing/2014/main" id="{8C97F968-C471-4715-83B7-02C83F5BBFEC}"/>
              </a:ext>
            </a:extLst>
          </p:cNvPr>
          <p:cNvSpPr>
            <a:spLocks noGrp="1"/>
          </p:cNvSpPr>
          <p:nvPr>
            <p:ph sz="quarter" idx="4"/>
          </p:nvPr>
        </p:nvSpPr>
        <p:spPr/>
        <p:txBody>
          <a:bodyPr>
            <a:normAutofit/>
          </a:bodyPr>
          <a:lstStyle/>
          <a:p>
            <a:r>
              <a:rPr lang="en-US" dirty="0"/>
              <a:t>Whitelist IP addresses for sensitive folder access</a:t>
            </a:r>
          </a:p>
          <a:p>
            <a:r>
              <a:rPr lang="en-US" dirty="0"/>
              <a:t>Multi Factor Authentication</a:t>
            </a:r>
          </a:p>
          <a:p>
            <a:r>
              <a:rPr lang="en-US" dirty="0"/>
              <a:t>Data Encryption </a:t>
            </a:r>
          </a:p>
          <a:p>
            <a:pPr marL="36900" indent="0">
              <a:buNone/>
            </a:pPr>
            <a:endParaRPr lang="en-US" dirty="0"/>
          </a:p>
          <a:p>
            <a:pPr marL="36900" indent="0">
              <a:buNone/>
            </a:pPr>
            <a:endParaRPr lang="en-AU" dirty="0"/>
          </a:p>
        </p:txBody>
      </p:sp>
    </p:spTree>
    <p:extLst>
      <p:ext uri="{BB962C8B-B14F-4D97-AF65-F5344CB8AC3E}">
        <p14:creationId xmlns:p14="http://schemas.microsoft.com/office/powerpoint/2010/main" val="221209221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descr="Diagram&#10;&#10;Description automatically generated">
            <a:extLst>
              <a:ext uri="{FF2B5EF4-FFF2-40B4-BE49-F238E27FC236}">
                <a16:creationId xmlns:a16="http://schemas.microsoft.com/office/drawing/2014/main" id="{901C2546-6313-4B76-A7DB-30F0DE491414}"/>
              </a:ext>
            </a:extLst>
          </p:cNvPr>
          <p:cNvPicPr>
            <a:picLocks noChangeAspect="1"/>
          </p:cNvPicPr>
          <p:nvPr/>
        </p:nvPicPr>
        <p:blipFill rotWithShape="1">
          <a:blip r:embed="rId3"/>
          <a:srcRect l="12999" r="8557" b="1"/>
          <a:stretch/>
        </p:blipFill>
        <p:spPr>
          <a:xfrm>
            <a:off x="-8622" y="10"/>
            <a:ext cx="6096000" cy="6857990"/>
          </a:xfrm>
          <a:prstGeom prst="rect">
            <a:avLst/>
          </a:prstGeom>
        </p:spPr>
      </p:pic>
      <p:pic>
        <p:nvPicPr>
          <p:cNvPr id="46" name="Picture 45">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9" name="Title 9">
            <a:extLst>
              <a:ext uri="{FF2B5EF4-FFF2-40B4-BE49-F238E27FC236}">
                <a16:creationId xmlns:a16="http://schemas.microsoft.com/office/drawing/2014/main" id="{DBD42DCC-69DA-4143-9D35-612D0ED7221F}"/>
              </a:ext>
            </a:extLst>
          </p:cNvPr>
          <p:cNvSpPr>
            <a:spLocks noGrp="1"/>
          </p:cNvSpPr>
          <p:nvPr>
            <p:ph type="title"/>
          </p:nvPr>
        </p:nvSpPr>
        <p:spPr>
          <a:xfrm>
            <a:off x="6900493" y="609600"/>
            <a:ext cx="4538124" cy="970450"/>
          </a:xfrm>
        </p:spPr>
        <p:txBody>
          <a:bodyPr anchor="b">
            <a:normAutofit/>
          </a:bodyPr>
          <a:lstStyle/>
          <a:p>
            <a:pPr algn="l"/>
            <a:r>
              <a:rPr lang="en-AU" sz="3200" dirty="0"/>
              <a:t>Network Topology</a:t>
            </a:r>
          </a:p>
        </p:txBody>
      </p:sp>
      <p:sp>
        <p:nvSpPr>
          <p:cNvPr id="17" name="Content Placeholder 16">
            <a:extLst>
              <a:ext uri="{FF2B5EF4-FFF2-40B4-BE49-F238E27FC236}">
                <a16:creationId xmlns:a16="http://schemas.microsoft.com/office/drawing/2014/main" id="{21DCD1D6-54BF-4F8A-B039-73B93C53BD36}"/>
              </a:ext>
            </a:extLst>
          </p:cNvPr>
          <p:cNvSpPr>
            <a:spLocks noGrp="1"/>
          </p:cNvSpPr>
          <p:nvPr>
            <p:ph idx="1"/>
          </p:nvPr>
        </p:nvSpPr>
        <p:spPr>
          <a:xfrm>
            <a:off x="6900493" y="1732449"/>
            <a:ext cx="4403596" cy="4058751"/>
          </a:xfrm>
        </p:spPr>
        <p:txBody>
          <a:bodyPr anchor="t">
            <a:normAutofit/>
          </a:bodyPr>
          <a:lstStyle/>
          <a:p>
            <a:pPr marL="36900" indent="0">
              <a:buNone/>
            </a:pPr>
            <a:r>
              <a:rPr lang="en-US" sz="1800" dirty="0"/>
              <a:t>We mapped the network topology of the project, inclusive of the Kali Attacking Machine, ELK server and the Target Machine</a:t>
            </a:r>
          </a:p>
          <a:p>
            <a:pPr lvl="1"/>
            <a:r>
              <a:rPr lang="en-US" sz="1600" dirty="0"/>
              <a:t>RDP Connection from Remote Workstation to Gateway</a:t>
            </a:r>
          </a:p>
          <a:p>
            <a:pPr lvl="1"/>
            <a:r>
              <a:rPr lang="en-US" sz="1600" dirty="0"/>
              <a:t>Gateway Port 22 SSH Kali Linux </a:t>
            </a:r>
          </a:p>
          <a:p>
            <a:pPr lvl="1"/>
            <a:r>
              <a:rPr lang="en-US" sz="1600" dirty="0"/>
              <a:t>Kali Linux to Target SSH Port 22 &amp; HTTP Port 80</a:t>
            </a:r>
          </a:p>
          <a:p>
            <a:pPr lvl="1"/>
            <a:r>
              <a:rPr lang="en-US" sz="1600" dirty="0"/>
              <a:t>ELK Server to Target TCP Port 9200 </a:t>
            </a:r>
          </a:p>
        </p:txBody>
      </p:sp>
    </p:spTree>
    <p:extLst>
      <p:ext uri="{BB962C8B-B14F-4D97-AF65-F5344CB8AC3E}">
        <p14:creationId xmlns:p14="http://schemas.microsoft.com/office/powerpoint/2010/main" val="2156486284"/>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1247F0-C660-4F89-9EC7-262AF7D26796}"/>
              </a:ext>
            </a:extLst>
          </p:cNvPr>
          <p:cNvSpPr>
            <a:spLocks noGrp="1"/>
          </p:cNvSpPr>
          <p:nvPr>
            <p:ph type="title"/>
          </p:nvPr>
        </p:nvSpPr>
        <p:spPr/>
        <p:txBody>
          <a:bodyPr>
            <a:normAutofit fontScale="90000"/>
          </a:bodyPr>
          <a:lstStyle/>
          <a:p>
            <a:r>
              <a:rPr lang="en-US" dirty="0"/>
              <a:t>Proposed Alarms and Mitigation Strategies</a:t>
            </a:r>
            <a:br>
              <a:rPr lang="en-US" dirty="0"/>
            </a:br>
            <a:br>
              <a:rPr lang="en-US" dirty="0"/>
            </a:br>
            <a:r>
              <a:rPr lang="en-US" sz="3100" dirty="0"/>
              <a:t>Preventing Brute Force Attacks </a:t>
            </a:r>
            <a:br>
              <a:rPr lang="en-US" dirty="0"/>
            </a:br>
            <a:endParaRPr lang="en-AU" dirty="0"/>
          </a:p>
        </p:txBody>
      </p:sp>
      <p:sp>
        <p:nvSpPr>
          <p:cNvPr id="10" name="Text Placeholder 9">
            <a:extLst>
              <a:ext uri="{FF2B5EF4-FFF2-40B4-BE49-F238E27FC236}">
                <a16:creationId xmlns:a16="http://schemas.microsoft.com/office/drawing/2014/main" id="{414EF0F9-8E40-48EB-8CAE-1F29A485CB88}"/>
              </a:ext>
            </a:extLst>
          </p:cNvPr>
          <p:cNvSpPr>
            <a:spLocks noGrp="1"/>
          </p:cNvSpPr>
          <p:nvPr>
            <p:ph type="body" idx="1"/>
          </p:nvPr>
        </p:nvSpPr>
        <p:spPr/>
        <p:txBody>
          <a:bodyPr/>
          <a:lstStyle/>
          <a:p>
            <a:pPr algn="l"/>
            <a:r>
              <a:rPr lang="en-AU" dirty="0"/>
              <a:t>Alarm </a:t>
            </a:r>
          </a:p>
        </p:txBody>
      </p:sp>
      <p:sp>
        <p:nvSpPr>
          <p:cNvPr id="11" name="Content Placeholder 10">
            <a:extLst>
              <a:ext uri="{FF2B5EF4-FFF2-40B4-BE49-F238E27FC236}">
                <a16:creationId xmlns:a16="http://schemas.microsoft.com/office/drawing/2014/main" id="{1E8B11DB-6A8A-48E3-837F-03B2B74D4618}"/>
              </a:ext>
            </a:extLst>
          </p:cNvPr>
          <p:cNvSpPr>
            <a:spLocks noGrp="1"/>
          </p:cNvSpPr>
          <p:nvPr>
            <p:ph sz="half" idx="2"/>
          </p:nvPr>
        </p:nvSpPr>
        <p:spPr/>
        <p:txBody>
          <a:bodyPr>
            <a:normAutofit/>
          </a:bodyPr>
          <a:lstStyle/>
          <a:p>
            <a:r>
              <a:rPr lang="en-US" dirty="0"/>
              <a:t>In this case alert to detect Hydra, however a blanket alert for multiple unsuccessful attempts </a:t>
            </a:r>
          </a:p>
          <a:p>
            <a:pPr marL="36900" indent="0">
              <a:buNone/>
            </a:pPr>
            <a:endParaRPr lang="en-AU" dirty="0"/>
          </a:p>
        </p:txBody>
      </p:sp>
      <p:sp>
        <p:nvSpPr>
          <p:cNvPr id="12" name="Text Placeholder 11">
            <a:extLst>
              <a:ext uri="{FF2B5EF4-FFF2-40B4-BE49-F238E27FC236}">
                <a16:creationId xmlns:a16="http://schemas.microsoft.com/office/drawing/2014/main" id="{EBE0D9BD-47E0-4033-B56D-557BB2B886FA}"/>
              </a:ext>
            </a:extLst>
          </p:cNvPr>
          <p:cNvSpPr>
            <a:spLocks noGrp="1"/>
          </p:cNvSpPr>
          <p:nvPr>
            <p:ph type="body" sz="quarter" idx="3"/>
          </p:nvPr>
        </p:nvSpPr>
        <p:spPr/>
        <p:txBody>
          <a:bodyPr/>
          <a:lstStyle/>
          <a:p>
            <a:pPr algn="l"/>
            <a:r>
              <a:rPr lang="en-AU" dirty="0"/>
              <a:t>System Hardening </a:t>
            </a:r>
          </a:p>
        </p:txBody>
      </p:sp>
      <p:sp>
        <p:nvSpPr>
          <p:cNvPr id="13" name="Content Placeholder 12">
            <a:extLst>
              <a:ext uri="{FF2B5EF4-FFF2-40B4-BE49-F238E27FC236}">
                <a16:creationId xmlns:a16="http://schemas.microsoft.com/office/drawing/2014/main" id="{8C97F968-C471-4715-83B7-02C83F5BBFEC}"/>
              </a:ext>
            </a:extLst>
          </p:cNvPr>
          <p:cNvSpPr>
            <a:spLocks noGrp="1"/>
          </p:cNvSpPr>
          <p:nvPr>
            <p:ph sz="quarter" idx="4"/>
          </p:nvPr>
        </p:nvSpPr>
        <p:spPr/>
        <p:txBody>
          <a:bodyPr>
            <a:normAutofit/>
          </a:bodyPr>
          <a:lstStyle/>
          <a:p>
            <a:r>
              <a:rPr lang="en-US" dirty="0"/>
              <a:t>Block user agent (Hydra) </a:t>
            </a:r>
          </a:p>
          <a:p>
            <a:r>
              <a:rPr lang="en-US" dirty="0"/>
              <a:t>Use Certificates</a:t>
            </a:r>
          </a:p>
          <a:p>
            <a:r>
              <a:rPr lang="en-US" dirty="0"/>
              <a:t>The fail2ban utility can be enabled to protect against brute force attacks</a:t>
            </a:r>
          </a:p>
          <a:p>
            <a:pPr marL="36900" indent="0">
              <a:buNone/>
            </a:pPr>
            <a:endParaRPr lang="en-AU" dirty="0"/>
          </a:p>
        </p:txBody>
      </p:sp>
    </p:spTree>
    <p:extLst>
      <p:ext uri="{BB962C8B-B14F-4D97-AF65-F5344CB8AC3E}">
        <p14:creationId xmlns:p14="http://schemas.microsoft.com/office/powerpoint/2010/main" val="2317258900"/>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1247F0-C660-4F89-9EC7-262AF7D26796}"/>
              </a:ext>
            </a:extLst>
          </p:cNvPr>
          <p:cNvSpPr>
            <a:spLocks noGrp="1"/>
          </p:cNvSpPr>
          <p:nvPr>
            <p:ph type="title"/>
          </p:nvPr>
        </p:nvSpPr>
        <p:spPr/>
        <p:txBody>
          <a:bodyPr>
            <a:normAutofit fontScale="90000"/>
          </a:bodyPr>
          <a:lstStyle/>
          <a:p>
            <a:r>
              <a:rPr lang="en-US" dirty="0"/>
              <a:t>Proposed Alarms and Mitigation Strategies</a:t>
            </a:r>
            <a:br>
              <a:rPr lang="en-US" dirty="0"/>
            </a:br>
            <a:br>
              <a:rPr lang="en-US" dirty="0"/>
            </a:br>
            <a:r>
              <a:rPr lang="en-US" sz="3100" dirty="0"/>
              <a:t>Detecting the </a:t>
            </a:r>
            <a:r>
              <a:rPr lang="en-US" sz="3100" dirty="0" err="1"/>
              <a:t>WebDav</a:t>
            </a:r>
            <a:r>
              <a:rPr lang="en-US" sz="3100" dirty="0"/>
              <a:t> Connection</a:t>
            </a:r>
            <a:br>
              <a:rPr lang="en-US" dirty="0"/>
            </a:br>
            <a:endParaRPr lang="en-AU" dirty="0"/>
          </a:p>
        </p:txBody>
      </p:sp>
      <p:sp>
        <p:nvSpPr>
          <p:cNvPr id="10" name="Text Placeholder 9">
            <a:extLst>
              <a:ext uri="{FF2B5EF4-FFF2-40B4-BE49-F238E27FC236}">
                <a16:creationId xmlns:a16="http://schemas.microsoft.com/office/drawing/2014/main" id="{414EF0F9-8E40-48EB-8CAE-1F29A485CB88}"/>
              </a:ext>
            </a:extLst>
          </p:cNvPr>
          <p:cNvSpPr>
            <a:spLocks noGrp="1"/>
          </p:cNvSpPr>
          <p:nvPr>
            <p:ph type="body" idx="1"/>
          </p:nvPr>
        </p:nvSpPr>
        <p:spPr/>
        <p:txBody>
          <a:bodyPr/>
          <a:lstStyle/>
          <a:p>
            <a:pPr algn="l"/>
            <a:r>
              <a:rPr lang="en-AU" dirty="0"/>
              <a:t>Alarm </a:t>
            </a:r>
          </a:p>
        </p:txBody>
      </p:sp>
      <p:sp>
        <p:nvSpPr>
          <p:cNvPr id="11" name="Content Placeholder 10">
            <a:extLst>
              <a:ext uri="{FF2B5EF4-FFF2-40B4-BE49-F238E27FC236}">
                <a16:creationId xmlns:a16="http://schemas.microsoft.com/office/drawing/2014/main" id="{1E8B11DB-6A8A-48E3-837F-03B2B74D4618}"/>
              </a:ext>
            </a:extLst>
          </p:cNvPr>
          <p:cNvSpPr>
            <a:spLocks noGrp="1"/>
          </p:cNvSpPr>
          <p:nvPr>
            <p:ph sz="half" idx="2"/>
          </p:nvPr>
        </p:nvSpPr>
        <p:spPr/>
        <p:txBody>
          <a:bodyPr>
            <a:normAutofit/>
          </a:bodyPr>
          <a:lstStyle/>
          <a:p>
            <a:r>
              <a:rPr lang="en-US" dirty="0"/>
              <a:t>Alert for any IP not whitelisted accessing  </a:t>
            </a:r>
            <a:r>
              <a:rPr lang="en-US" dirty="0" err="1"/>
              <a:t>WebDav</a:t>
            </a:r>
            <a:r>
              <a:rPr lang="en-US" dirty="0"/>
              <a:t> </a:t>
            </a:r>
          </a:p>
          <a:p>
            <a:pPr marL="36900" indent="0">
              <a:buNone/>
            </a:pPr>
            <a:endParaRPr lang="en-AU" dirty="0"/>
          </a:p>
          <a:p>
            <a:pPr marL="36900" indent="0">
              <a:buNone/>
            </a:pPr>
            <a:r>
              <a:rPr lang="en-AU" dirty="0"/>
              <a:t>Threshold:</a:t>
            </a:r>
          </a:p>
          <a:p>
            <a:r>
              <a:rPr lang="en-AU" dirty="0"/>
              <a:t>No unauthorised access </a:t>
            </a:r>
          </a:p>
        </p:txBody>
      </p:sp>
      <p:sp>
        <p:nvSpPr>
          <p:cNvPr id="12" name="Text Placeholder 11">
            <a:extLst>
              <a:ext uri="{FF2B5EF4-FFF2-40B4-BE49-F238E27FC236}">
                <a16:creationId xmlns:a16="http://schemas.microsoft.com/office/drawing/2014/main" id="{EBE0D9BD-47E0-4033-B56D-557BB2B886FA}"/>
              </a:ext>
            </a:extLst>
          </p:cNvPr>
          <p:cNvSpPr>
            <a:spLocks noGrp="1"/>
          </p:cNvSpPr>
          <p:nvPr>
            <p:ph type="body" sz="quarter" idx="3"/>
          </p:nvPr>
        </p:nvSpPr>
        <p:spPr/>
        <p:txBody>
          <a:bodyPr/>
          <a:lstStyle/>
          <a:p>
            <a:pPr algn="l"/>
            <a:r>
              <a:rPr lang="en-AU" dirty="0"/>
              <a:t>System Hardening </a:t>
            </a:r>
          </a:p>
        </p:txBody>
      </p:sp>
      <p:sp>
        <p:nvSpPr>
          <p:cNvPr id="13" name="Content Placeholder 12">
            <a:extLst>
              <a:ext uri="{FF2B5EF4-FFF2-40B4-BE49-F238E27FC236}">
                <a16:creationId xmlns:a16="http://schemas.microsoft.com/office/drawing/2014/main" id="{8C97F968-C471-4715-83B7-02C83F5BBFEC}"/>
              </a:ext>
            </a:extLst>
          </p:cNvPr>
          <p:cNvSpPr>
            <a:spLocks noGrp="1"/>
          </p:cNvSpPr>
          <p:nvPr>
            <p:ph sz="quarter" idx="4"/>
          </p:nvPr>
        </p:nvSpPr>
        <p:spPr/>
        <p:txBody>
          <a:bodyPr>
            <a:normAutofit/>
          </a:bodyPr>
          <a:lstStyle/>
          <a:p>
            <a:r>
              <a:rPr lang="en-US" dirty="0"/>
              <a:t>Ban PHP extension or any files that contains executable code </a:t>
            </a:r>
          </a:p>
          <a:p>
            <a:r>
              <a:rPr lang="en-US" dirty="0"/>
              <a:t>File uploads require authentication </a:t>
            </a:r>
          </a:p>
          <a:p>
            <a:pPr marL="36900" indent="0">
              <a:buNone/>
            </a:pPr>
            <a:endParaRPr lang="en-AU" dirty="0"/>
          </a:p>
        </p:txBody>
      </p:sp>
    </p:spTree>
    <p:extLst>
      <p:ext uri="{BB962C8B-B14F-4D97-AF65-F5344CB8AC3E}">
        <p14:creationId xmlns:p14="http://schemas.microsoft.com/office/powerpoint/2010/main" val="1250788028"/>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1247F0-C660-4F89-9EC7-262AF7D26796}"/>
              </a:ext>
            </a:extLst>
          </p:cNvPr>
          <p:cNvSpPr>
            <a:spLocks noGrp="1"/>
          </p:cNvSpPr>
          <p:nvPr>
            <p:ph type="title"/>
          </p:nvPr>
        </p:nvSpPr>
        <p:spPr/>
        <p:txBody>
          <a:bodyPr>
            <a:normAutofit fontScale="90000"/>
          </a:bodyPr>
          <a:lstStyle/>
          <a:p>
            <a:r>
              <a:rPr lang="en-US" dirty="0"/>
              <a:t>Proposed Alarms and Mitigation Strategies</a:t>
            </a:r>
            <a:br>
              <a:rPr lang="en-US" dirty="0"/>
            </a:br>
            <a:br>
              <a:rPr lang="en-US" dirty="0"/>
            </a:br>
            <a:r>
              <a:rPr lang="en-US" sz="3100" dirty="0"/>
              <a:t>Identifying Reverse Shell Uploads</a:t>
            </a:r>
            <a:br>
              <a:rPr lang="en-US" dirty="0"/>
            </a:br>
            <a:endParaRPr lang="en-AU" dirty="0"/>
          </a:p>
        </p:txBody>
      </p:sp>
      <p:sp>
        <p:nvSpPr>
          <p:cNvPr id="10" name="Text Placeholder 9">
            <a:extLst>
              <a:ext uri="{FF2B5EF4-FFF2-40B4-BE49-F238E27FC236}">
                <a16:creationId xmlns:a16="http://schemas.microsoft.com/office/drawing/2014/main" id="{414EF0F9-8E40-48EB-8CAE-1F29A485CB88}"/>
              </a:ext>
            </a:extLst>
          </p:cNvPr>
          <p:cNvSpPr>
            <a:spLocks noGrp="1"/>
          </p:cNvSpPr>
          <p:nvPr>
            <p:ph type="body" idx="1"/>
          </p:nvPr>
        </p:nvSpPr>
        <p:spPr/>
        <p:txBody>
          <a:bodyPr/>
          <a:lstStyle/>
          <a:p>
            <a:pPr algn="l"/>
            <a:r>
              <a:rPr lang="en-AU" dirty="0"/>
              <a:t>Alarm </a:t>
            </a:r>
          </a:p>
        </p:txBody>
      </p:sp>
      <p:sp>
        <p:nvSpPr>
          <p:cNvPr id="11" name="Content Placeholder 10">
            <a:extLst>
              <a:ext uri="{FF2B5EF4-FFF2-40B4-BE49-F238E27FC236}">
                <a16:creationId xmlns:a16="http://schemas.microsoft.com/office/drawing/2014/main" id="{1E8B11DB-6A8A-48E3-837F-03B2B74D4618}"/>
              </a:ext>
            </a:extLst>
          </p:cNvPr>
          <p:cNvSpPr>
            <a:spLocks noGrp="1"/>
          </p:cNvSpPr>
          <p:nvPr>
            <p:ph sz="half" idx="2"/>
          </p:nvPr>
        </p:nvSpPr>
        <p:spPr/>
        <p:txBody>
          <a:bodyPr>
            <a:normAutofit/>
          </a:bodyPr>
          <a:lstStyle/>
          <a:p>
            <a:r>
              <a:rPr lang="en-US" dirty="0"/>
              <a:t>Alert for any for any outbound traffic that is not using HTTP or HTTPS protocols </a:t>
            </a:r>
          </a:p>
          <a:p>
            <a:pPr marL="36900" indent="0">
              <a:buNone/>
            </a:pPr>
            <a:endParaRPr lang="en-AU" dirty="0"/>
          </a:p>
        </p:txBody>
      </p:sp>
      <p:sp>
        <p:nvSpPr>
          <p:cNvPr id="12" name="Text Placeholder 11">
            <a:extLst>
              <a:ext uri="{FF2B5EF4-FFF2-40B4-BE49-F238E27FC236}">
                <a16:creationId xmlns:a16="http://schemas.microsoft.com/office/drawing/2014/main" id="{EBE0D9BD-47E0-4033-B56D-557BB2B886FA}"/>
              </a:ext>
            </a:extLst>
          </p:cNvPr>
          <p:cNvSpPr>
            <a:spLocks noGrp="1"/>
          </p:cNvSpPr>
          <p:nvPr>
            <p:ph type="body" sz="quarter" idx="3"/>
          </p:nvPr>
        </p:nvSpPr>
        <p:spPr/>
        <p:txBody>
          <a:bodyPr/>
          <a:lstStyle/>
          <a:p>
            <a:pPr algn="l"/>
            <a:r>
              <a:rPr lang="en-AU" dirty="0"/>
              <a:t>System Hardening </a:t>
            </a:r>
          </a:p>
        </p:txBody>
      </p:sp>
      <p:sp>
        <p:nvSpPr>
          <p:cNvPr id="13" name="Content Placeholder 12">
            <a:extLst>
              <a:ext uri="{FF2B5EF4-FFF2-40B4-BE49-F238E27FC236}">
                <a16:creationId xmlns:a16="http://schemas.microsoft.com/office/drawing/2014/main" id="{8C97F968-C471-4715-83B7-02C83F5BBFEC}"/>
              </a:ext>
            </a:extLst>
          </p:cNvPr>
          <p:cNvSpPr>
            <a:spLocks noGrp="1"/>
          </p:cNvSpPr>
          <p:nvPr>
            <p:ph sz="quarter" idx="4"/>
          </p:nvPr>
        </p:nvSpPr>
        <p:spPr/>
        <p:txBody>
          <a:bodyPr>
            <a:normAutofit/>
          </a:bodyPr>
          <a:lstStyle/>
          <a:p>
            <a:r>
              <a:rPr lang="en-US" dirty="0"/>
              <a:t>Firewall (Stateful) to track network connections and packets </a:t>
            </a:r>
          </a:p>
          <a:p>
            <a:pPr marL="36900" indent="0">
              <a:buNone/>
            </a:pPr>
            <a:endParaRPr lang="en-AU" dirty="0"/>
          </a:p>
          <a:p>
            <a:pPr marL="36900" indent="0">
              <a:buNone/>
            </a:pPr>
            <a:r>
              <a:rPr lang="en-AU" dirty="0"/>
              <a:t>Command:</a:t>
            </a:r>
          </a:p>
          <a:p>
            <a:pPr marL="342900" marR="0" lvl="0" indent="-306000" algn="l" defTabSz="457200" rtl="0" eaLnBrk="1" fontAlgn="auto" latinLnBrk="0" hangingPunct="1">
              <a:lnSpc>
                <a:spcPct val="110000"/>
              </a:lnSpc>
              <a:spcBef>
                <a:spcPct val="20000"/>
              </a:spcBef>
              <a:spcAft>
                <a:spcPts val="600"/>
              </a:spcAft>
              <a:buClr>
                <a:srgbClr val="CEDBE6"/>
              </a:buClr>
              <a:buSzPct val="70000"/>
              <a:buFont typeface="Wingdings 2" charset="2"/>
              <a:buChar char=""/>
              <a:tabLst/>
              <a:defRPr/>
            </a:pPr>
            <a:r>
              <a:rPr lang="en-US" sz="1800" dirty="0"/>
              <a:t>Ban PHP extension </a:t>
            </a:r>
          </a:p>
          <a:p>
            <a:pPr marL="342900" marR="0" lvl="0" indent="-306000" algn="l" defTabSz="457200" rtl="0" eaLnBrk="1" fontAlgn="auto" latinLnBrk="0" hangingPunct="1">
              <a:lnSpc>
                <a:spcPct val="110000"/>
              </a:lnSpc>
              <a:spcBef>
                <a:spcPct val="20000"/>
              </a:spcBef>
              <a:spcAft>
                <a:spcPts val="600"/>
              </a:spcAft>
              <a:buClr>
                <a:srgbClr val="CEDBE6"/>
              </a:buClr>
              <a:buSzPct val="70000"/>
              <a:buFont typeface="Wingdings 2" charset="2"/>
              <a:buChar char=""/>
              <a:tabLst/>
              <a:defRPr/>
            </a:pPr>
            <a:r>
              <a:rPr lang="en-US" dirty="0"/>
              <a:t>Block Ports 4444</a:t>
            </a:r>
            <a:endParaRPr lang="en-US" sz="1800" dirty="0"/>
          </a:p>
        </p:txBody>
      </p:sp>
    </p:spTree>
    <p:extLst>
      <p:ext uri="{BB962C8B-B14F-4D97-AF65-F5344CB8AC3E}">
        <p14:creationId xmlns:p14="http://schemas.microsoft.com/office/powerpoint/2010/main" val="1167486883"/>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Digital pixels and light background">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9421" y="0"/>
            <a:ext cx="12191356" cy="6858000"/>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pic>
      <p:sp useBgFill="1">
        <p:nvSpPr>
          <p:cNvPr id="101"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flipH="1">
            <a:off x="7426885"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4947701" y="3496574"/>
            <a:ext cx="6436104" cy="1052422"/>
          </a:xfrm>
        </p:spPr>
        <p:txBody>
          <a:bodyPr>
            <a:normAutofit/>
          </a:bodyPr>
          <a:lstStyle/>
          <a:p>
            <a:pPr algn="l"/>
            <a:r>
              <a:rPr lang="en-US" sz="4400" dirty="0"/>
              <a:t>The End</a:t>
            </a:r>
          </a:p>
        </p:txBody>
      </p:sp>
    </p:spTree>
    <p:extLst>
      <p:ext uri="{BB962C8B-B14F-4D97-AF65-F5344CB8AC3E}">
        <p14:creationId xmlns:p14="http://schemas.microsoft.com/office/powerpoint/2010/main" val="55709752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9" name="Picture 10">
            <a:extLst>
              <a:ext uri="{FF2B5EF4-FFF2-40B4-BE49-F238E27FC236}">
                <a16:creationId xmlns:a16="http://schemas.microsoft.com/office/drawing/2014/main" id="{FFEA1A1B-E90C-40DA-8571-B63192BAC1CD}"/>
              </a:ext>
            </a:extLst>
          </p:cNvPr>
          <p:cNvPicPr>
            <a:picLocks noChangeAspect="1"/>
          </p:cNvPicPr>
          <p:nvPr/>
        </p:nvPicPr>
        <p:blipFill rotWithShape="1">
          <a:blip r:embed="rId3"/>
          <a:srcRect t="6411" b="3228"/>
          <a:stretch/>
        </p:blipFill>
        <p:spPr>
          <a:xfrm>
            <a:off x="20" y="10"/>
            <a:ext cx="12191980" cy="6857990"/>
          </a:xfrm>
          <a:prstGeom prst="rect">
            <a:avLst/>
          </a:prstGeom>
        </p:spPr>
      </p:pic>
      <p:sp>
        <p:nvSpPr>
          <p:cNvPr id="26" name="Rectangle 23">
            <a:extLst>
              <a:ext uri="{FF2B5EF4-FFF2-40B4-BE49-F238E27FC236}">
                <a16:creationId xmlns:a16="http://schemas.microsoft.com/office/drawing/2014/main" id="{BA4EDD11-078F-45BC-852D-3474DE59FF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52794" y="0"/>
            <a:ext cx="9339206" cy="6858000"/>
          </a:xfrm>
          <a:prstGeom prst="rect">
            <a:avLst/>
          </a:prstGeom>
          <a:gradFill flip="none" rotWithShape="1">
            <a:gsLst>
              <a:gs pos="58000">
                <a:schemeClr val="bg1">
                  <a:alpha val="30000"/>
                </a:schemeClr>
              </a:gs>
              <a:gs pos="33000">
                <a:schemeClr val="bg1">
                  <a:alpha val="20000"/>
                </a:schemeClr>
              </a:gs>
              <a:gs pos="0">
                <a:schemeClr val="bg1">
                  <a:alpha val="0"/>
                </a:schemeClr>
              </a:gs>
              <a:gs pos="100000">
                <a:schemeClr val="bg1">
                  <a:alpha val="3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8">
            <a:extLst>
              <a:ext uri="{FF2B5EF4-FFF2-40B4-BE49-F238E27FC236}">
                <a16:creationId xmlns:a16="http://schemas.microsoft.com/office/drawing/2014/main" id="{9FF09A3E-7D54-4EA2-9E5A-CE0EB11E82F4}"/>
              </a:ext>
            </a:extLst>
          </p:cNvPr>
          <p:cNvSpPr>
            <a:spLocks noGrp="1"/>
          </p:cNvSpPr>
          <p:nvPr>
            <p:ph type="title"/>
          </p:nvPr>
        </p:nvSpPr>
        <p:spPr>
          <a:xfrm>
            <a:off x="4947701" y="3496574"/>
            <a:ext cx="6436104" cy="1052422"/>
          </a:xfrm>
        </p:spPr>
        <p:txBody>
          <a:bodyPr vert="horz" lIns="91440" tIns="45720" rIns="91440" bIns="45720" rtlCol="0" anchor="b">
            <a:normAutofit/>
          </a:bodyPr>
          <a:lstStyle/>
          <a:p>
            <a:pPr algn="r"/>
            <a:r>
              <a:rPr lang="en-US" sz="3400">
                <a:solidFill>
                  <a:schemeClr val="tx1"/>
                </a:solidFill>
              </a:rPr>
              <a:t>Red Team Security Assessment </a:t>
            </a:r>
          </a:p>
        </p:txBody>
      </p:sp>
    </p:spTree>
    <p:extLst>
      <p:ext uri="{BB962C8B-B14F-4D97-AF65-F5344CB8AC3E}">
        <p14:creationId xmlns:p14="http://schemas.microsoft.com/office/powerpoint/2010/main" val="257946942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C76144-CB6D-4200-91CE-4520CB2FEC7B}"/>
              </a:ext>
            </a:extLst>
          </p:cNvPr>
          <p:cNvSpPr>
            <a:spLocks noGrp="1"/>
          </p:cNvSpPr>
          <p:nvPr>
            <p:ph type="title"/>
          </p:nvPr>
        </p:nvSpPr>
        <p:spPr/>
        <p:txBody>
          <a:bodyPr/>
          <a:lstStyle/>
          <a:p>
            <a:r>
              <a:rPr lang="en-AU" dirty="0"/>
              <a:t>Network Red Team vs Blue Team Subnet</a:t>
            </a:r>
          </a:p>
        </p:txBody>
      </p:sp>
      <p:sp>
        <p:nvSpPr>
          <p:cNvPr id="5" name="Text Placeholder 4">
            <a:extLst>
              <a:ext uri="{FF2B5EF4-FFF2-40B4-BE49-F238E27FC236}">
                <a16:creationId xmlns:a16="http://schemas.microsoft.com/office/drawing/2014/main" id="{CDC8D0D1-750A-41F5-8C49-4CB2702A7F13}"/>
              </a:ext>
            </a:extLst>
          </p:cNvPr>
          <p:cNvSpPr>
            <a:spLocks noGrp="1"/>
          </p:cNvSpPr>
          <p:nvPr>
            <p:ph type="body" idx="1"/>
          </p:nvPr>
        </p:nvSpPr>
        <p:spPr/>
        <p:txBody>
          <a:bodyPr/>
          <a:lstStyle/>
          <a:p>
            <a:r>
              <a:rPr lang="en-AU" dirty="0"/>
              <a:t>IP Address Range </a:t>
            </a:r>
          </a:p>
        </p:txBody>
      </p:sp>
      <p:sp>
        <p:nvSpPr>
          <p:cNvPr id="8" name="Text Placeholder 7">
            <a:extLst>
              <a:ext uri="{FF2B5EF4-FFF2-40B4-BE49-F238E27FC236}">
                <a16:creationId xmlns:a16="http://schemas.microsoft.com/office/drawing/2014/main" id="{8CA8910D-B984-4D23-B553-6C53831621FC}"/>
              </a:ext>
            </a:extLst>
          </p:cNvPr>
          <p:cNvSpPr>
            <a:spLocks noGrp="1"/>
          </p:cNvSpPr>
          <p:nvPr>
            <p:ph type="body" sz="half" idx="15"/>
          </p:nvPr>
        </p:nvSpPr>
        <p:spPr/>
        <p:txBody>
          <a:bodyPr/>
          <a:lstStyle/>
          <a:p>
            <a:r>
              <a:rPr lang="en-AU" dirty="0"/>
              <a:t>192.168.1.0/24</a:t>
            </a:r>
          </a:p>
        </p:txBody>
      </p:sp>
      <p:sp>
        <p:nvSpPr>
          <p:cNvPr id="6" name="Text Placeholder 5">
            <a:extLst>
              <a:ext uri="{FF2B5EF4-FFF2-40B4-BE49-F238E27FC236}">
                <a16:creationId xmlns:a16="http://schemas.microsoft.com/office/drawing/2014/main" id="{0BF39BF2-A704-4AAB-AC99-5B325A957132}"/>
              </a:ext>
            </a:extLst>
          </p:cNvPr>
          <p:cNvSpPr>
            <a:spLocks noGrp="1"/>
          </p:cNvSpPr>
          <p:nvPr>
            <p:ph type="body" sz="quarter" idx="3"/>
          </p:nvPr>
        </p:nvSpPr>
        <p:spPr/>
        <p:txBody>
          <a:bodyPr/>
          <a:lstStyle/>
          <a:p>
            <a:r>
              <a:rPr lang="en-AU" dirty="0"/>
              <a:t>Subnet Mask </a:t>
            </a:r>
          </a:p>
        </p:txBody>
      </p:sp>
      <p:sp>
        <p:nvSpPr>
          <p:cNvPr id="9" name="Text Placeholder 8">
            <a:extLst>
              <a:ext uri="{FF2B5EF4-FFF2-40B4-BE49-F238E27FC236}">
                <a16:creationId xmlns:a16="http://schemas.microsoft.com/office/drawing/2014/main" id="{E0C59EC2-BF84-4976-A33E-F795FE2C67ED}"/>
              </a:ext>
            </a:extLst>
          </p:cNvPr>
          <p:cNvSpPr>
            <a:spLocks noGrp="1"/>
          </p:cNvSpPr>
          <p:nvPr>
            <p:ph type="body" sz="half" idx="16"/>
          </p:nvPr>
        </p:nvSpPr>
        <p:spPr/>
        <p:txBody>
          <a:bodyPr/>
          <a:lstStyle/>
          <a:p>
            <a:r>
              <a:rPr lang="en-AU" dirty="0"/>
              <a:t>255.255.255.0</a:t>
            </a:r>
          </a:p>
        </p:txBody>
      </p:sp>
      <p:sp>
        <p:nvSpPr>
          <p:cNvPr id="7" name="Text Placeholder 6">
            <a:extLst>
              <a:ext uri="{FF2B5EF4-FFF2-40B4-BE49-F238E27FC236}">
                <a16:creationId xmlns:a16="http://schemas.microsoft.com/office/drawing/2014/main" id="{E1D9B550-CCB3-49D9-81C8-047C8FD0764E}"/>
              </a:ext>
            </a:extLst>
          </p:cNvPr>
          <p:cNvSpPr>
            <a:spLocks noGrp="1"/>
          </p:cNvSpPr>
          <p:nvPr>
            <p:ph type="body" sz="quarter" idx="13"/>
          </p:nvPr>
        </p:nvSpPr>
        <p:spPr/>
        <p:txBody>
          <a:bodyPr/>
          <a:lstStyle/>
          <a:p>
            <a:r>
              <a:rPr lang="en-AU" dirty="0"/>
              <a:t>Gateway </a:t>
            </a:r>
          </a:p>
        </p:txBody>
      </p:sp>
      <p:sp>
        <p:nvSpPr>
          <p:cNvPr id="10" name="Text Placeholder 9">
            <a:extLst>
              <a:ext uri="{FF2B5EF4-FFF2-40B4-BE49-F238E27FC236}">
                <a16:creationId xmlns:a16="http://schemas.microsoft.com/office/drawing/2014/main" id="{97971891-D27F-4FA5-93C7-307A15E6FEF0}"/>
              </a:ext>
            </a:extLst>
          </p:cNvPr>
          <p:cNvSpPr>
            <a:spLocks noGrp="1"/>
          </p:cNvSpPr>
          <p:nvPr>
            <p:ph type="body" sz="half" idx="17"/>
          </p:nvPr>
        </p:nvSpPr>
        <p:spPr/>
        <p:txBody>
          <a:bodyPr/>
          <a:lstStyle/>
          <a:p>
            <a:r>
              <a:rPr lang="en-AU" dirty="0"/>
              <a:t>192.168.1.1</a:t>
            </a:r>
          </a:p>
        </p:txBody>
      </p:sp>
    </p:spTree>
    <p:extLst>
      <p:ext uri="{BB962C8B-B14F-4D97-AF65-F5344CB8AC3E}">
        <p14:creationId xmlns:p14="http://schemas.microsoft.com/office/powerpoint/2010/main" val="14533219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1BBA7-0E9B-4836-BF7E-FE77AFA4E817}"/>
              </a:ext>
            </a:extLst>
          </p:cNvPr>
          <p:cNvSpPr>
            <a:spLocks noGrp="1"/>
          </p:cNvSpPr>
          <p:nvPr>
            <p:ph type="title"/>
          </p:nvPr>
        </p:nvSpPr>
        <p:spPr/>
        <p:txBody>
          <a:bodyPr>
            <a:normAutofit fontScale="90000"/>
          </a:bodyPr>
          <a:lstStyle/>
          <a:p>
            <a:r>
              <a:rPr lang="en-AU" dirty="0"/>
              <a:t>Recon</a:t>
            </a:r>
            <a:br>
              <a:rPr lang="en-AU" dirty="0"/>
            </a:br>
            <a:br>
              <a:rPr lang="en-AU" dirty="0"/>
            </a:br>
            <a:r>
              <a:rPr lang="en-US" sz="2700" dirty="0"/>
              <a:t>We used NMAP to scan the network, and identified the following hosts</a:t>
            </a:r>
            <a:endParaRPr lang="en-AU" dirty="0"/>
          </a:p>
        </p:txBody>
      </p:sp>
      <p:sp>
        <p:nvSpPr>
          <p:cNvPr id="3" name="Text Placeholder 2">
            <a:extLst>
              <a:ext uri="{FF2B5EF4-FFF2-40B4-BE49-F238E27FC236}">
                <a16:creationId xmlns:a16="http://schemas.microsoft.com/office/drawing/2014/main" id="{053CDC38-FB3D-4CDD-AE10-7F975397734C}"/>
              </a:ext>
            </a:extLst>
          </p:cNvPr>
          <p:cNvSpPr>
            <a:spLocks noGrp="1"/>
          </p:cNvSpPr>
          <p:nvPr>
            <p:ph type="body" idx="1"/>
          </p:nvPr>
        </p:nvSpPr>
        <p:spPr/>
        <p:txBody>
          <a:bodyPr/>
          <a:lstStyle/>
          <a:p>
            <a:r>
              <a:rPr lang="en-AU" dirty="0"/>
              <a:t>Hostname</a:t>
            </a:r>
          </a:p>
        </p:txBody>
      </p:sp>
      <p:sp>
        <p:nvSpPr>
          <p:cNvPr id="4" name="Text Placeholder 3">
            <a:extLst>
              <a:ext uri="{FF2B5EF4-FFF2-40B4-BE49-F238E27FC236}">
                <a16:creationId xmlns:a16="http://schemas.microsoft.com/office/drawing/2014/main" id="{5D13E4F1-EC73-4EE0-A976-FE53D7002316}"/>
              </a:ext>
            </a:extLst>
          </p:cNvPr>
          <p:cNvSpPr>
            <a:spLocks noGrp="1"/>
          </p:cNvSpPr>
          <p:nvPr>
            <p:ph type="body" sz="half" idx="15"/>
          </p:nvPr>
        </p:nvSpPr>
        <p:spPr/>
        <p:txBody>
          <a:bodyPr/>
          <a:lstStyle/>
          <a:p>
            <a:r>
              <a:rPr lang="en-AU" dirty="0"/>
              <a:t>Gateway </a:t>
            </a:r>
          </a:p>
          <a:p>
            <a:r>
              <a:rPr lang="en-AU" dirty="0"/>
              <a:t>Kali Linux</a:t>
            </a:r>
          </a:p>
          <a:p>
            <a:r>
              <a:rPr lang="en-AU" dirty="0"/>
              <a:t>ELK Server</a:t>
            </a:r>
          </a:p>
          <a:p>
            <a:r>
              <a:rPr lang="en-AU" dirty="0"/>
              <a:t>Capstone </a:t>
            </a:r>
          </a:p>
        </p:txBody>
      </p:sp>
      <p:sp>
        <p:nvSpPr>
          <p:cNvPr id="5" name="Text Placeholder 4">
            <a:extLst>
              <a:ext uri="{FF2B5EF4-FFF2-40B4-BE49-F238E27FC236}">
                <a16:creationId xmlns:a16="http://schemas.microsoft.com/office/drawing/2014/main" id="{489AC38D-A0C9-4315-B647-50515A80914A}"/>
              </a:ext>
            </a:extLst>
          </p:cNvPr>
          <p:cNvSpPr>
            <a:spLocks noGrp="1"/>
          </p:cNvSpPr>
          <p:nvPr>
            <p:ph type="body" sz="quarter" idx="3"/>
          </p:nvPr>
        </p:nvSpPr>
        <p:spPr/>
        <p:txBody>
          <a:bodyPr/>
          <a:lstStyle/>
          <a:p>
            <a:r>
              <a:rPr lang="en-AU" dirty="0"/>
              <a:t>IP Address </a:t>
            </a:r>
          </a:p>
        </p:txBody>
      </p:sp>
      <p:sp>
        <p:nvSpPr>
          <p:cNvPr id="6" name="Text Placeholder 5">
            <a:extLst>
              <a:ext uri="{FF2B5EF4-FFF2-40B4-BE49-F238E27FC236}">
                <a16:creationId xmlns:a16="http://schemas.microsoft.com/office/drawing/2014/main" id="{A4FB0E76-EFDF-403D-84F7-8EC81C4299F7}"/>
              </a:ext>
            </a:extLst>
          </p:cNvPr>
          <p:cNvSpPr>
            <a:spLocks noGrp="1"/>
          </p:cNvSpPr>
          <p:nvPr>
            <p:ph type="body" sz="half" idx="16"/>
          </p:nvPr>
        </p:nvSpPr>
        <p:spPr/>
        <p:txBody>
          <a:bodyPr/>
          <a:lstStyle/>
          <a:p>
            <a:r>
              <a:rPr lang="en-AU" dirty="0"/>
              <a:t>192.168.1.1</a:t>
            </a:r>
          </a:p>
          <a:p>
            <a:r>
              <a:rPr lang="en-AU" dirty="0"/>
              <a:t>192.168.1.90</a:t>
            </a:r>
          </a:p>
          <a:p>
            <a:r>
              <a:rPr lang="en-AU" dirty="0"/>
              <a:t>192.168.1.100</a:t>
            </a:r>
          </a:p>
          <a:p>
            <a:r>
              <a:rPr lang="en-AU" dirty="0"/>
              <a:t>192.168.1.105</a:t>
            </a:r>
          </a:p>
        </p:txBody>
      </p:sp>
      <p:sp>
        <p:nvSpPr>
          <p:cNvPr id="7" name="Text Placeholder 6">
            <a:extLst>
              <a:ext uri="{FF2B5EF4-FFF2-40B4-BE49-F238E27FC236}">
                <a16:creationId xmlns:a16="http://schemas.microsoft.com/office/drawing/2014/main" id="{B48B4FCF-E19F-422C-8C5A-4A48FA383E08}"/>
              </a:ext>
            </a:extLst>
          </p:cNvPr>
          <p:cNvSpPr>
            <a:spLocks noGrp="1"/>
          </p:cNvSpPr>
          <p:nvPr>
            <p:ph type="body" sz="quarter" idx="13"/>
          </p:nvPr>
        </p:nvSpPr>
        <p:spPr/>
        <p:txBody>
          <a:bodyPr/>
          <a:lstStyle/>
          <a:p>
            <a:r>
              <a:rPr lang="en-AU" dirty="0"/>
              <a:t>Role on Network</a:t>
            </a:r>
          </a:p>
        </p:txBody>
      </p:sp>
      <p:sp>
        <p:nvSpPr>
          <p:cNvPr id="8" name="Text Placeholder 7">
            <a:extLst>
              <a:ext uri="{FF2B5EF4-FFF2-40B4-BE49-F238E27FC236}">
                <a16:creationId xmlns:a16="http://schemas.microsoft.com/office/drawing/2014/main" id="{921B1B1A-8E47-4256-871A-9D7C7CEA7BFC}"/>
              </a:ext>
            </a:extLst>
          </p:cNvPr>
          <p:cNvSpPr>
            <a:spLocks noGrp="1"/>
          </p:cNvSpPr>
          <p:nvPr>
            <p:ph type="body" sz="half" idx="17"/>
          </p:nvPr>
        </p:nvSpPr>
        <p:spPr/>
        <p:txBody>
          <a:bodyPr/>
          <a:lstStyle/>
          <a:p>
            <a:r>
              <a:rPr lang="en-AU" dirty="0"/>
              <a:t>Hyper-V Host </a:t>
            </a:r>
          </a:p>
          <a:p>
            <a:r>
              <a:rPr lang="en-AU" dirty="0"/>
              <a:t>Attack (Penetration Tester) Machine </a:t>
            </a:r>
          </a:p>
          <a:p>
            <a:r>
              <a:rPr lang="en-AU" dirty="0"/>
              <a:t>Security Monitoring </a:t>
            </a:r>
          </a:p>
          <a:p>
            <a:r>
              <a:rPr lang="en-AU" dirty="0"/>
              <a:t>Target (Vulnerable Web) Server</a:t>
            </a:r>
          </a:p>
        </p:txBody>
      </p:sp>
    </p:spTree>
    <p:extLst>
      <p:ext uri="{BB962C8B-B14F-4D97-AF65-F5344CB8AC3E}">
        <p14:creationId xmlns:p14="http://schemas.microsoft.com/office/powerpoint/2010/main" val="56239340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6DAB7-E721-4B06-9102-B9BCC53FACEF}"/>
              </a:ext>
            </a:extLst>
          </p:cNvPr>
          <p:cNvSpPr>
            <a:spLocks noGrp="1"/>
          </p:cNvSpPr>
          <p:nvPr>
            <p:ph type="title"/>
          </p:nvPr>
        </p:nvSpPr>
        <p:spPr/>
        <p:txBody>
          <a:bodyPr>
            <a:normAutofit fontScale="90000"/>
          </a:bodyPr>
          <a:lstStyle/>
          <a:p>
            <a:r>
              <a:rPr lang="en-AU" dirty="0"/>
              <a:t>Vulnerability</a:t>
            </a:r>
            <a:br>
              <a:rPr lang="en-AU" dirty="0"/>
            </a:br>
            <a:br>
              <a:rPr lang="en-AU" dirty="0"/>
            </a:br>
            <a:r>
              <a:rPr lang="en-US" sz="3100" dirty="0"/>
              <a:t>Improper </a:t>
            </a:r>
            <a:r>
              <a:rPr lang="en-US" sz="3100" dirty="0" err="1"/>
              <a:t>Authorisation</a:t>
            </a:r>
            <a:r>
              <a:rPr lang="en-US" sz="3100" dirty="0"/>
              <a:t> of Index Containing Sensitive Information</a:t>
            </a:r>
            <a:endParaRPr lang="en-AU" dirty="0"/>
          </a:p>
        </p:txBody>
      </p:sp>
      <p:sp>
        <p:nvSpPr>
          <p:cNvPr id="3" name="Text Placeholder 2">
            <a:extLst>
              <a:ext uri="{FF2B5EF4-FFF2-40B4-BE49-F238E27FC236}">
                <a16:creationId xmlns:a16="http://schemas.microsoft.com/office/drawing/2014/main" id="{619E2946-0B6B-48FF-B090-6E3BBAB52E94}"/>
              </a:ext>
            </a:extLst>
          </p:cNvPr>
          <p:cNvSpPr>
            <a:spLocks noGrp="1"/>
          </p:cNvSpPr>
          <p:nvPr>
            <p:ph type="body" idx="1"/>
          </p:nvPr>
        </p:nvSpPr>
        <p:spPr/>
        <p:txBody>
          <a:bodyPr/>
          <a:lstStyle/>
          <a:p>
            <a:pPr algn="l"/>
            <a:r>
              <a:rPr lang="en-AU" dirty="0"/>
              <a:t>Vulnerability</a:t>
            </a:r>
          </a:p>
        </p:txBody>
      </p:sp>
      <p:sp>
        <p:nvSpPr>
          <p:cNvPr id="4" name="Text Placeholder 3">
            <a:extLst>
              <a:ext uri="{FF2B5EF4-FFF2-40B4-BE49-F238E27FC236}">
                <a16:creationId xmlns:a16="http://schemas.microsoft.com/office/drawing/2014/main" id="{EFA85B5C-4200-49D2-A831-30897F5285FE}"/>
              </a:ext>
            </a:extLst>
          </p:cNvPr>
          <p:cNvSpPr>
            <a:spLocks noGrp="1"/>
          </p:cNvSpPr>
          <p:nvPr>
            <p:ph type="body" sz="half" idx="15"/>
          </p:nvPr>
        </p:nvSpPr>
        <p:spPr/>
        <p:txBody>
          <a:bodyPr/>
          <a:lstStyle/>
          <a:p>
            <a:pPr algn="l"/>
            <a:r>
              <a:rPr lang="en-AU" dirty="0"/>
              <a:t>CRITICAL</a:t>
            </a:r>
          </a:p>
          <a:p>
            <a:pPr algn="l"/>
            <a:r>
              <a:rPr lang="en-AU" dirty="0"/>
              <a:t>CWE-612</a:t>
            </a:r>
          </a:p>
        </p:txBody>
      </p:sp>
      <p:sp>
        <p:nvSpPr>
          <p:cNvPr id="5" name="Text Placeholder 4">
            <a:extLst>
              <a:ext uri="{FF2B5EF4-FFF2-40B4-BE49-F238E27FC236}">
                <a16:creationId xmlns:a16="http://schemas.microsoft.com/office/drawing/2014/main" id="{2C211761-6FED-4E2E-8D3C-B8309386DF7B}"/>
              </a:ext>
            </a:extLst>
          </p:cNvPr>
          <p:cNvSpPr>
            <a:spLocks noGrp="1"/>
          </p:cNvSpPr>
          <p:nvPr>
            <p:ph type="body" sz="quarter" idx="3"/>
          </p:nvPr>
        </p:nvSpPr>
        <p:spPr/>
        <p:txBody>
          <a:bodyPr/>
          <a:lstStyle/>
          <a:p>
            <a:pPr algn="l"/>
            <a:r>
              <a:rPr lang="en-AU" dirty="0"/>
              <a:t>Description</a:t>
            </a:r>
          </a:p>
        </p:txBody>
      </p:sp>
      <p:sp>
        <p:nvSpPr>
          <p:cNvPr id="6" name="Text Placeholder 5">
            <a:extLst>
              <a:ext uri="{FF2B5EF4-FFF2-40B4-BE49-F238E27FC236}">
                <a16:creationId xmlns:a16="http://schemas.microsoft.com/office/drawing/2014/main" id="{DF76FB30-C0D8-4EA3-B114-AF3C8517C3B9}"/>
              </a:ext>
            </a:extLst>
          </p:cNvPr>
          <p:cNvSpPr>
            <a:spLocks noGrp="1"/>
          </p:cNvSpPr>
          <p:nvPr>
            <p:ph type="body" sz="half" idx="16"/>
          </p:nvPr>
        </p:nvSpPr>
        <p:spPr/>
        <p:txBody>
          <a:bodyPr/>
          <a:lstStyle/>
          <a:p>
            <a:pPr algn="l"/>
            <a:r>
              <a:rPr lang="en-US" dirty="0"/>
              <a:t>The product creates a search index of private or sensitive documents, but it does not properly limit index access to actors who are authorized to see the original information</a:t>
            </a:r>
            <a:endParaRPr lang="en-AU" dirty="0"/>
          </a:p>
        </p:txBody>
      </p:sp>
      <p:sp>
        <p:nvSpPr>
          <p:cNvPr id="7" name="Text Placeholder 6">
            <a:extLst>
              <a:ext uri="{FF2B5EF4-FFF2-40B4-BE49-F238E27FC236}">
                <a16:creationId xmlns:a16="http://schemas.microsoft.com/office/drawing/2014/main" id="{D61167C6-B2A2-4FB3-8586-2EE078086412}"/>
              </a:ext>
            </a:extLst>
          </p:cNvPr>
          <p:cNvSpPr>
            <a:spLocks noGrp="1"/>
          </p:cNvSpPr>
          <p:nvPr>
            <p:ph type="body" sz="quarter" idx="13"/>
          </p:nvPr>
        </p:nvSpPr>
        <p:spPr/>
        <p:txBody>
          <a:bodyPr/>
          <a:lstStyle/>
          <a:p>
            <a:pPr algn="l"/>
            <a:r>
              <a:rPr lang="en-AU" dirty="0"/>
              <a:t>Impact</a:t>
            </a:r>
          </a:p>
        </p:txBody>
      </p:sp>
      <p:sp>
        <p:nvSpPr>
          <p:cNvPr id="8" name="Text Placeholder 7">
            <a:extLst>
              <a:ext uri="{FF2B5EF4-FFF2-40B4-BE49-F238E27FC236}">
                <a16:creationId xmlns:a16="http://schemas.microsoft.com/office/drawing/2014/main" id="{AE9E8E75-CA36-4ED8-BCCF-501B5353634E}"/>
              </a:ext>
            </a:extLst>
          </p:cNvPr>
          <p:cNvSpPr>
            <a:spLocks noGrp="1"/>
          </p:cNvSpPr>
          <p:nvPr>
            <p:ph type="body" sz="half" idx="17"/>
          </p:nvPr>
        </p:nvSpPr>
        <p:spPr/>
        <p:txBody>
          <a:bodyPr>
            <a:normAutofit fontScale="85000" lnSpcReduction="10000"/>
          </a:bodyPr>
          <a:lstStyle/>
          <a:p>
            <a:pPr algn="l"/>
            <a:r>
              <a:rPr lang="en-US" dirty="0"/>
              <a:t>Web sites and other document repositories may apply an indexing routine against a group of private documents to facilitate search. If the index's results are available to parties who do not have access to the documents being indexed, then attackers could obtain portions of the documents by conducting targeted searches and reading the results. The risk is especially dangerous if search results include surrounding text that was not part of the search query. This issue can appear in search engines that are not configured (or implemented) to ignore critical files that should remain hidden; even without permissions to download these files directly, the remote user could read them</a:t>
            </a:r>
            <a:endParaRPr lang="en-AU" dirty="0"/>
          </a:p>
        </p:txBody>
      </p:sp>
    </p:spTree>
    <p:extLst>
      <p:ext uri="{BB962C8B-B14F-4D97-AF65-F5344CB8AC3E}">
        <p14:creationId xmlns:p14="http://schemas.microsoft.com/office/powerpoint/2010/main" val="622372791"/>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6DAB7-E721-4B06-9102-B9BCC53FACEF}"/>
              </a:ext>
            </a:extLst>
          </p:cNvPr>
          <p:cNvSpPr>
            <a:spLocks noGrp="1"/>
          </p:cNvSpPr>
          <p:nvPr>
            <p:ph type="title"/>
          </p:nvPr>
        </p:nvSpPr>
        <p:spPr/>
        <p:txBody>
          <a:bodyPr>
            <a:normAutofit fontScale="90000"/>
          </a:bodyPr>
          <a:lstStyle/>
          <a:p>
            <a:r>
              <a:rPr lang="en-AU" dirty="0"/>
              <a:t>Vulnerability</a:t>
            </a:r>
            <a:br>
              <a:rPr lang="en-AU" dirty="0"/>
            </a:br>
            <a:br>
              <a:rPr lang="en-AU" dirty="0"/>
            </a:br>
            <a:r>
              <a:rPr lang="en-US" sz="3100" dirty="0"/>
              <a:t>Exposure of Sensitive Information to an </a:t>
            </a:r>
            <a:r>
              <a:rPr lang="en-US" sz="3100" dirty="0" err="1"/>
              <a:t>Unauthorised</a:t>
            </a:r>
            <a:r>
              <a:rPr lang="en-US" sz="3100" dirty="0"/>
              <a:t> Actor</a:t>
            </a:r>
            <a:endParaRPr lang="en-AU" dirty="0"/>
          </a:p>
        </p:txBody>
      </p:sp>
      <p:sp>
        <p:nvSpPr>
          <p:cNvPr id="3" name="Text Placeholder 2">
            <a:extLst>
              <a:ext uri="{FF2B5EF4-FFF2-40B4-BE49-F238E27FC236}">
                <a16:creationId xmlns:a16="http://schemas.microsoft.com/office/drawing/2014/main" id="{619E2946-0B6B-48FF-B090-6E3BBAB52E94}"/>
              </a:ext>
            </a:extLst>
          </p:cNvPr>
          <p:cNvSpPr>
            <a:spLocks noGrp="1"/>
          </p:cNvSpPr>
          <p:nvPr>
            <p:ph type="body" idx="1"/>
          </p:nvPr>
        </p:nvSpPr>
        <p:spPr/>
        <p:txBody>
          <a:bodyPr/>
          <a:lstStyle/>
          <a:p>
            <a:pPr algn="l"/>
            <a:r>
              <a:rPr lang="en-AU" dirty="0"/>
              <a:t>Vulnerability</a:t>
            </a:r>
          </a:p>
        </p:txBody>
      </p:sp>
      <p:sp>
        <p:nvSpPr>
          <p:cNvPr id="4" name="Text Placeholder 3">
            <a:extLst>
              <a:ext uri="{FF2B5EF4-FFF2-40B4-BE49-F238E27FC236}">
                <a16:creationId xmlns:a16="http://schemas.microsoft.com/office/drawing/2014/main" id="{EFA85B5C-4200-49D2-A831-30897F5285FE}"/>
              </a:ext>
            </a:extLst>
          </p:cNvPr>
          <p:cNvSpPr>
            <a:spLocks noGrp="1"/>
          </p:cNvSpPr>
          <p:nvPr>
            <p:ph type="body" sz="half" idx="15"/>
          </p:nvPr>
        </p:nvSpPr>
        <p:spPr/>
        <p:txBody>
          <a:bodyPr/>
          <a:lstStyle/>
          <a:p>
            <a:pPr algn="l"/>
            <a:r>
              <a:rPr lang="en-AU" dirty="0"/>
              <a:t>CRITICAL </a:t>
            </a:r>
          </a:p>
          <a:p>
            <a:pPr algn="l"/>
            <a:r>
              <a:rPr lang="en-AU" dirty="0"/>
              <a:t>CWE-200</a:t>
            </a:r>
          </a:p>
        </p:txBody>
      </p:sp>
      <p:sp>
        <p:nvSpPr>
          <p:cNvPr id="5" name="Text Placeholder 4">
            <a:extLst>
              <a:ext uri="{FF2B5EF4-FFF2-40B4-BE49-F238E27FC236}">
                <a16:creationId xmlns:a16="http://schemas.microsoft.com/office/drawing/2014/main" id="{2C211761-6FED-4E2E-8D3C-B8309386DF7B}"/>
              </a:ext>
            </a:extLst>
          </p:cNvPr>
          <p:cNvSpPr>
            <a:spLocks noGrp="1"/>
          </p:cNvSpPr>
          <p:nvPr>
            <p:ph type="body" sz="quarter" idx="3"/>
          </p:nvPr>
        </p:nvSpPr>
        <p:spPr/>
        <p:txBody>
          <a:bodyPr/>
          <a:lstStyle/>
          <a:p>
            <a:pPr algn="l"/>
            <a:r>
              <a:rPr lang="en-AU" dirty="0"/>
              <a:t>Description</a:t>
            </a:r>
          </a:p>
        </p:txBody>
      </p:sp>
      <p:sp>
        <p:nvSpPr>
          <p:cNvPr id="6" name="Text Placeholder 5">
            <a:extLst>
              <a:ext uri="{FF2B5EF4-FFF2-40B4-BE49-F238E27FC236}">
                <a16:creationId xmlns:a16="http://schemas.microsoft.com/office/drawing/2014/main" id="{DF76FB30-C0D8-4EA3-B114-AF3C8517C3B9}"/>
              </a:ext>
            </a:extLst>
          </p:cNvPr>
          <p:cNvSpPr>
            <a:spLocks noGrp="1"/>
          </p:cNvSpPr>
          <p:nvPr>
            <p:ph type="body" sz="half" idx="16"/>
          </p:nvPr>
        </p:nvSpPr>
        <p:spPr/>
        <p:txBody>
          <a:bodyPr/>
          <a:lstStyle/>
          <a:p>
            <a:pPr algn="l"/>
            <a:r>
              <a:rPr lang="en-US" dirty="0"/>
              <a:t>The product exposes sensitive information to an actor that is not explicitly </a:t>
            </a:r>
            <a:r>
              <a:rPr lang="en-US" dirty="0" err="1"/>
              <a:t>authorised</a:t>
            </a:r>
            <a:r>
              <a:rPr lang="en-US" dirty="0"/>
              <a:t> to have access to that information</a:t>
            </a:r>
            <a:endParaRPr lang="en-AU" dirty="0"/>
          </a:p>
        </p:txBody>
      </p:sp>
      <p:sp>
        <p:nvSpPr>
          <p:cNvPr id="7" name="Text Placeholder 6">
            <a:extLst>
              <a:ext uri="{FF2B5EF4-FFF2-40B4-BE49-F238E27FC236}">
                <a16:creationId xmlns:a16="http://schemas.microsoft.com/office/drawing/2014/main" id="{D61167C6-B2A2-4FB3-8586-2EE078086412}"/>
              </a:ext>
            </a:extLst>
          </p:cNvPr>
          <p:cNvSpPr>
            <a:spLocks noGrp="1"/>
          </p:cNvSpPr>
          <p:nvPr>
            <p:ph type="body" sz="quarter" idx="13"/>
          </p:nvPr>
        </p:nvSpPr>
        <p:spPr/>
        <p:txBody>
          <a:bodyPr/>
          <a:lstStyle/>
          <a:p>
            <a:pPr algn="l"/>
            <a:r>
              <a:rPr lang="en-AU" dirty="0"/>
              <a:t>Impact</a:t>
            </a:r>
          </a:p>
        </p:txBody>
      </p:sp>
      <p:sp>
        <p:nvSpPr>
          <p:cNvPr id="8" name="Text Placeholder 7">
            <a:extLst>
              <a:ext uri="{FF2B5EF4-FFF2-40B4-BE49-F238E27FC236}">
                <a16:creationId xmlns:a16="http://schemas.microsoft.com/office/drawing/2014/main" id="{AE9E8E75-CA36-4ED8-BCCF-501B5353634E}"/>
              </a:ext>
            </a:extLst>
          </p:cNvPr>
          <p:cNvSpPr>
            <a:spLocks noGrp="1"/>
          </p:cNvSpPr>
          <p:nvPr>
            <p:ph type="body" sz="half" idx="17"/>
          </p:nvPr>
        </p:nvSpPr>
        <p:spPr/>
        <p:txBody>
          <a:bodyPr>
            <a:normAutofit lnSpcReduction="10000"/>
          </a:bodyPr>
          <a:lstStyle/>
          <a:p>
            <a:pPr algn="l"/>
            <a:r>
              <a:rPr lang="en-US" dirty="0"/>
              <a:t>There are many different kinds of mistakes that introduce information exposures. The severity of the error can range widely, depending on the context in which the product operates, the type of sensitive information that is revealed, and the benefits it may provide to an attacker. Some kinds of sensitive information include: private, personal information, such as personal messages, financial data, health records, geographic location, or contact details</a:t>
            </a:r>
            <a:endParaRPr lang="en-AU" dirty="0"/>
          </a:p>
        </p:txBody>
      </p:sp>
    </p:spTree>
    <p:extLst>
      <p:ext uri="{BB962C8B-B14F-4D97-AF65-F5344CB8AC3E}">
        <p14:creationId xmlns:p14="http://schemas.microsoft.com/office/powerpoint/2010/main" val="3220059428"/>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2.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7E70FC5-1855-47AB-8CE1-CB3C873A8988}">
  <ds:schemaRefs>
    <ds:schemaRef ds:uri="http://purl.org/dc/terms/"/>
    <ds:schemaRef ds:uri="71af3243-3dd4-4a8d-8c0d-dd76da1f02a5"/>
    <ds:schemaRef ds:uri="http://purl.org/dc/dcmitype/"/>
    <ds:schemaRef ds:uri="http://purl.org/dc/elements/1.1/"/>
    <ds:schemaRef ds:uri="16c05727-aa75-4e4a-9b5f-8a80a1165891"/>
    <ds:schemaRef ds:uri="http://schemas.microsoft.com/office/infopath/2007/PartnerControl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205</TotalTime>
  <Words>1806</Words>
  <Application>Microsoft Office PowerPoint</Application>
  <PresentationFormat>Widescreen</PresentationFormat>
  <Paragraphs>247</Paragraphs>
  <Slides>43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 Nova</vt:lpstr>
      <vt:lpstr>Arial Nova Light</vt:lpstr>
      <vt:lpstr>Calibri</vt:lpstr>
      <vt:lpstr>Wingdings 2</vt:lpstr>
      <vt:lpstr>SlateVTI</vt:lpstr>
      <vt:lpstr>Red vs Blue Team </vt:lpstr>
      <vt:lpstr>Red Team vs Blue Team</vt:lpstr>
      <vt:lpstr>This document contains a summary of the critical security flaws discovered in the Red Team Security Assessment of Project 2 Red-vs-Blue Team.  The vulnerabilities were identified on the network using penetration testing tools and manual security analysis techniques. The Common Weakness Enumeration (CWE) is an industry-standard classification of types of software weaknesses or flaws, that can lead to security problems. CWE™ is a community-developed list of software and hardware weakness types. It serves as a common language, a measuring stick for security tools, and as a baseline for weakness identification, mitigation, and prevention efforts.  In the Blue Team Log Analysis and Attack Characterisation we utilise Kibana in Elastic Stack to analyse and illustrate the attack. Kibana enables the visual analysis of data from an Elasticsearch with Logstash and Beats. Using Kibana’s interface allows us to query data in Elasticsearch indices and then visualise the results through various chart options.   The Blue Team proposes mitigations Strategies to create alarms and harden the system concerning the flaws discovered. The recommendations are not exhaustive.</vt:lpstr>
      <vt:lpstr>Network Topology</vt:lpstr>
      <vt:lpstr>Red Team Security Assessment </vt:lpstr>
      <vt:lpstr>Network Red Team vs Blue Team Subnet</vt:lpstr>
      <vt:lpstr>Recon  We used NMAP to scan the network, and identified the following hosts</vt:lpstr>
      <vt:lpstr>Vulnerability  Improper Authorisation of Index Containing Sensitive Information</vt:lpstr>
      <vt:lpstr>Vulnerability  Exposure of Sensitive Information to an Unauthorised Actor</vt:lpstr>
      <vt:lpstr>Vulnerability  Inadequate Encryption Strength</vt:lpstr>
      <vt:lpstr>Vulnerability  Weak Password Requirements</vt:lpstr>
      <vt:lpstr>Vulnerability  Insecure Storage of Sensitive Information</vt:lpstr>
      <vt:lpstr>Vulnerability  Unrestricted Upload of File</vt:lpstr>
      <vt:lpstr>Vulnerability  Weak Encoding for Password</vt:lpstr>
      <vt:lpstr>Exploitation </vt:lpstr>
      <vt:lpstr>NMAP Scan  Improper Authorisation of Index Containing Sensitive Information</vt:lpstr>
      <vt:lpstr>Nmap Scan: Port 22 &amp; 80 Open </vt:lpstr>
      <vt:lpstr>Sensitive Data Exposure   Exposure of Sensitive Information to an Unauthorised Actor</vt:lpstr>
      <vt:lpstr>Company Folder </vt:lpstr>
      <vt:lpstr>Brute Force Attack  Inadequate Encryption Strength</vt:lpstr>
      <vt:lpstr>Hydra </vt:lpstr>
      <vt:lpstr>Unlock Folder to Compromise Server  Insecure Storage of Sensitive Information</vt:lpstr>
      <vt:lpstr>Company Folder Secret Folder, Instructions to connect to Corporate Server </vt:lpstr>
      <vt:lpstr>Password Crack  Weak Encoding for Password</vt:lpstr>
      <vt:lpstr>Crack HASH with CrackStation </vt:lpstr>
      <vt:lpstr>Upload PHP to WebDav  Unrestricted Upload of File </vt:lpstr>
      <vt:lpstr>Locate and customize the reverse shell script to upload</vt:lpstr>
      <vt:lpstr>Remote Code Execution  Unrestricted Upload of File </vt:lpstr>
      <vt:lpstr>Start Listener, Deliver Payload, Gain Shell</vt:lpstr>
      <vt:lpstr>Blue Team Log Analysis and Attack Characterisation </vt:lpstr>
      <vt:lpstr>Log Analysis and Attack Characterisation    Identifying the Port Scan </vt:lpstr>
      <vt:lpstr> Log Analysis and Attack Characterisation   Identifying the Port Scan </vt:lpstr>
      <vt:lpstr>Log Analysis and Attack Characterisation   Finding the Request for the Hidden Directory   The requests for the Hidden Directory occurred Nov 15, 15 354 requests were made Company Folders Secret Folder was requested  </vt:lpstr>
      <vt:lpstr>Log Analysis and Attack Characterisation   Uncovering the Brute Force Attack  15,451 requests were made in the attack before the password was discovered  </vt:lpstr>
      <vt:lpstr>Log Analysis and Attack Characterisation   Identify WebDav Connection and Reverse Shell   We see the WebDav connection and the PUT request to upload the payload to target </vt:lpstr>
      <vt:lpstr>Log Analysis and Attack Characterisation   Identify the Reverse Shell and Meterpreter Traffic    We filter and analyse Ports and see the reverse shell </vt:lpstr>
      <vt:lpstr>Blue Team Proposed Alarms and Mitigation Strategies</vt:lpstr>
      <vt:lpstr>Proposed Alarms and Mitigation Strategies  Identify Port Scanning  </vt:lpstr>
      <vt:lpstr>Proposed Alarms and Mitigation Strategies  Finding the Request for the Hidden Directory  </vt:lpstr>
      <vt:lpstr>Proposed Alarms and Mitigation Strategies  Preventing Brute Force Attacks  </vt:lpstr>
      <vt:lpstr>Proposed Alarms and Mitigation Strategies  Detecting the WebDav Connection </vt:lpstr>
      <vt:lpstr>Proposed Alarms and Mitigation Strategies  Identifying Reverse Shell Uploads </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 vs Blue Team</dc:title>
  <dc:creator>Nada Rosemarie</dc:creator>
  <cp:lastModifiedBy>Nada Rosemarie</cp:lastModifiedBy>
  <cp:revision>17</cp:revision>
  <dcterms:created xsi:type="dcterms:W3CDTF">2020-11-30T01:54:39Z</dcterms:created>
  <dcterms:modified xsi:type="dcterms:W3CDTF">2020-11-30T12:00:19Z</dcterms:modified>
</cp:coreProperties>
</file>